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96" r:id="rId3"/>
  </p:sldMasterIdLst>
  <p:notesMasterIdLst>
    <p:notesMasterId r:id="rId59"/>
  </p:notesMasterIdLst>
  <p:sldIdLst>
    <p:sldId id="342" r:id="rId4"/>
    <p:sldId id="259" r:id="rId5"/>
    <p:sldId id="343" r:id="rId6"/>
    <p:sldId id="264" r:id="rId7"/>
    <p:sldId id="262" r:id="rId8"/>
    <p:sldId id="344" r:id="rId9"/>
    <p:sldId id="345" r:id="rId10"/>
    <p:sldId id="268" r:id="rId11"/>
    <p:sldId id="273" r:id="rId12"/>
    <p:sldId id="271" r:id="rId13"/>
    <p:sldId id="269" r:id="rId14"/>
    <p:sldId id="346" r:id="rId15"/>
    <p:sldId id="260" r:id="rId16"/>
    <p:sldId id="280" r:id="rId17"/>
    <p:sldId id="282" r:id="rId18"/>
    <p:sldId id="283" r:id="rId19"/>
    <p:sldId id="284" r:id="rId20"/>
    <p:sldId id="290" r:id="rId21"/>
    <p:sldId id="347" r:id="rId22"/>
    <p:sldId id="291" r:id="rId23"/>
    <p:sldId id="354" r:id="rId24"/>
    <p:sldId id="292" r:id="rId25"/>
    <p:sldId id="293" r:id="rId26"/>
    <p:sldId id="294" r:id="rId27"/>
    <p:sldId id="295" r:id="rId28"/>
    <p:sldId id="296" r:id="rId29"/>
    <p:sldId id="297" r:id="rId30"/>
    <p:sldId id="300" r:id="rId31"/>
    <p:sldId id="301" r:id="rId32"/>
    <p:sldId id="348" r:id="rId33"/>
    <p:sldId id="349" r:id="rId34"/>
    <p:sldId id="304" r:id="rId35"/>
    <p:sldId id="307" r:id="rId36"/>
    <p:sldId id="309" r:id="rId37"/>
    <p:sldId id="341" r:id="rId38"/>
    <p:sldId id="311" r:id="rId39"/>
    <p:sldId id="312" r:id="rId40"/>
    <p:sldId id="350" r:id="rId41"/>
    <p:sldId id="314" r:id="rId42"/>
    <p:sldId id="315" r:id="rId43"/>
    <p:sldId id="316" r:id="rId44"/>
    <p:sldId id="317" r:id="rId45"/>
    <p:sldId id="318" r:id="rId46"/>
    <p:sldId id="322" r:id="rId47"/>
    <p:sldId id="320" r:id="rId48"/>
    <p:sldId id="323" r:id="rId49"/>
    <p:sldId id="326" r:id="rId50"/>
    <p:sldId id="327" r:id="rId51"/>
    <p:sldId id="328" r:id="rId52"/>
    <p:sldId id="329" r:id="rId53"/>
    <p:sldId id="330" r:id="rId54"/>
    <p:sldId id="333" r:id="rId55"/>
    <p:sldId id="335" r:id="rId56"/>
    <p:sldId id="338" r:id="rId57"/>
    <p:sldId id="353" r:id="rId58"/>
  </p:sldIdLst>
  <p:sldSz cx="9144000" cy="6858000" type="screen4x3"/>
  <p:notesSz cx="6858000" cy="9144000"/>
  <p:embeddedFontLst>
    <p:embeddedFont>
      <p:font typeface="Calibri" panose="020F0502020204030204" pitchFamily="34" charset="0"/>
      <p:regular r:id="rId60"/>
      <p:bold r:id="rId61"/>
      <p:italic r:id="rId62"/>
      <p:boldItalic r:id="rId63"/>
    </p:embeddedFont>
    <p:embeddedFont>
      <p:font typeface="Wingdings 3" panose="05040102010807070707" pitchFamily="18" charset="2"/>
      <p:regular r:id="rId64"/>
    </p:embeddedFont>
    <p:embeddedFont>
      <p:font typeface="Gill Sans MT" panose="020B0502020104020203" pitchFamily="34" charset="0"/>
      <p:regular r:id="rId65"/>
      <p:bold r:id="rId66"/>
      <p:italic r:id="rId67"/>
      <p:boldItalic r:id="rId68"/>
    </p:embeddedFont>
    <p:embeddedFont>
      <p:font typeface="Candara" panose="020E0502030303020204" pitchFamily="34" charset="0"/>
      <p:regular r:id="rId69"/>
      <p:bold r:id="rId70"/>
      <p:italic r:id="rId71"/>
      <p:boldItalic r:id="rId72"/>
    </p:embeddedFont>
  </p:embeddedFont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C99"/>
    <a:srgbClr val="800080"/>
    <a:srgbClr val="054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0" autoAdjust="0"/>
    <p:restoredTop sz="95382" autoAdjust="0"/>
  </p:normalViewPr>
  <p:slideViewPr>
    <p:cSldViewPr>
      <p:cViewPr>
        <p:scale>
          <a:sx n="71" d="100"/>
          <a:sy n="71" d="100"/>
        </p:scale>
        <p:origin x="-15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7.fntdata"/><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03BA00-E316-4F3B-A4C5-2A1208DAFBC2}" type="datetimeFigureOut">
              <a:rPr lang="en-US" smtClean="0"/>
              <a:pPr/>
              <a:t>12/17/2016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E8CAA-239A-4DD8-9C92-D8A35240792B}" type="slidenum">
              <a:rPr lang="en-US" smtClean="0"/>
              <a:pPr/>
              <a:t>‹#›</a:t>
            </a:fld>
            <a:endParaRPr lang="en-US"/>
          </a:p>
        </p:txBody>
      </p:sp>
    </p:spTree>
    <p:extLst>
      <p:ext uri="{BB962C8B-B14F-4D97-AF65-F5344CB8AC3E}">
        <p14:creationId xmlns:p14="http://schemas.microsoft.com/office/powerpoint/2010/main" val="318189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Common and acute toxicities generally occur as a result of inhibition of host-cell division. Host tissues most susceptible to cytotoxic agents include tissues with renewal cell populations, such as lymphoid tissues, bone marrow, and epithelium of the gastrointestinal (GI) tract and skin. Some other common and acute toxicities (e.g., nausea and vomiting, hypersensitivity reactions) frequently occur in patients shortly after therapy</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2</a:t>
            </a:fld>
            <a:endParaRPr lang="en-US"/>
          </a:p>
        </p:txBody>
      </p:sp>
    </p:spTree>
    <p:extLst>
      <p:ext uri="{BB962C8B-B14F-4D97-AF65-F5344CB8AC3E}">
        <p14:creationId xmlns:p14="http://schemas.microsoft.com/office/powerpoint/2010/main" val="165814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15</a:t>
            </a:fld>
            <a:endParaRPr lang="en-US"/>
          </a:p>
        </p:txBody>
      </p:sp>
    </p:spTree>
    <p:extLst>
      <p:ext uri="{BB962C8B-B14F-4D97-AF65-F5344CB8AC3E}">
        <p14:creationId xmlns:p14="http://schemas.microsoft.com/office/powerpoint/2010/main" val="1336995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 mg/m2 as a 3-minute IV infusion</a:t>
            </a:r>
            <a:r>
              <a:rPr lang="en-US" baseline="0" dirty="0" smtClean="0"/>
              <a:t> </a:t>
            </a:r>
            <a:r>
              <a:rPr lang="en-US" dirty="0" smtClean="0"/>
              <a:t>15 to 30 minutes before each fraction of radiation</a:t>
            </a:r>
          </a:p>
          <a:p>
            <a:r>
              <a:rPr lang="en-US" dirty="0" smtClean="0"/>
              <a:t>Intravenous </a:t>
            </a:r>
            <a:r>
              <a:rPr lang="en-US" dirty="0" err="1" smtClean="0"/>
              <a:t>amifostine</a:t>
            </a:r>
            <a:r>
              <a:rPr lang="en-US" baseline="0" dirty="0" smtClean="0"/>
              <a:t> </a:t>
            </a:r>
            <a:r>
              <a:rPr lang="en-US" dirty="0" smtClean="0"/>
              <a:t>can cause nausea and vomiting as well as hypotension.</a:t>
            </a:r>
            <a:r>
              <a:rPr lang="en-US" baseline="0" dirty="0" smtClean="0"/>
              <a:t> </a:t>
            </a:r>
            <a:r>
              <a:rPr lang="en-US" dirty="0" smtClean="0"/>
              <a:t>Subcutaneous administration of the agent causes fewer GI effects</a:t>
            </a:r>
            <a:r>
              <a:rPr lang="en-US" baseline="0" dirty="0" smtClean="0"/>
              <a:t> </a:t>
            </a:r>
            <a:r>
              <a:rPr lang="en-US" dirty="0" smtClean="0"/>
              <a:t>and less hypotension, but increases the risk of injection site reactions.</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25</a:t>
            </a:fld>
            <a:endParaRPr lang="en-US"/>
          </a:p>
        </p:txBody>
      </p:sp>
    </p:spTree>
    <p:extLst>
      <p:ext uri="{BB962C8B-B14F-4D97-AF65-F5344CB8AC3E}">
        <p14:creationId xmlns:p14="http://schemas.microsoft.com/office/powerpoint/2010/main" val="341914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Other terminal hairs, such as beards, eyebrows, eyelashes,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axillary and pubic hair can be affected; however, these effects ar</a:t>
            </a:r>
            <a:r>
              <a:rPr lang="en-US" sz="1200" kern="1200" baseline="0" dirty="0" smtClean="0">
                <a:solidFill>
                  <a:schemeClr val="tx1"/>
                </a:solidFill>
                <a:latin typeface="+mn-lt"/>
                <a:ea typeface="+mn-ea"/>
                <a:cs typeface="+mn-cs"/>
              </a:rPr>
              <a:t>e </a:t>
            </a:r>
            <a:r>
              <a:rPr lang="en-US" sz="1200" kern="1200" dirty="0" smtClean="0">
                <a:solidFill>
                  <a:schemeClr val="tx1"/>
                </a:solidFill>
                <a:latin typeface="+mn-lt"/>
                <a:ea typeface="+mn-ea"/>
                <a:cs typeface="+mn-cs"/>
              </a:rPr>
              <a:t>somewhat variable, depending on the rate of mitosis and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percentage of hairs in the </a:t>
            </a:r>
            <a:r>
              <a:rPr lang="en-US" sz="1200" kern="1200" dirty="0" err="1" smtClean="0">
                <a:solidFill>
                  <a:schemeClr val="tx1"/>
                </a:solidFill>
                <a:latin typeface="+mn-lt"/>
                <a:ea typeface="+mn-ea"/>
                <a:cs typeface="+mn-cs"/>
              </a:rPr>
              <a:t>anagen</a:t>
            </a:r>
            <a:r>
              <a:rPr lang="en-US" sz="1200" kern="1200" dirty="0" smtClean="0">
                <a:solidFill>
                  <a:schemeClr val="tx1"/>
                </a:solidFill>
                <a:latin typeface="+mn-lt"/>
                <a:ea typeface="+mn-ea"/>
                <a:cs typeface="+mn-cs"/>
              </a:rPr>
              <a:t> phase.</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29</a:t>
            </a:fld>
            <a:endParaRPr lang="en-US"/>
          </a:p>
        </p:txBody>
      </p:sp>
    </p:spTree>
    <p:extLst>
      <p:ext uri="{BB962C8B-B14F-4D97-AF65-F5344CB8AC3E}">
        <p14:creationId xmlns:p14="http://schemas.microsoft.com/office/powerpoint/2010/main" val="20098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hemorrhagic </a:t>
            </a:r>
            <a:r>
              <a:rPr lang="en-US" sz="1200" dirty="0" err="1" smtClean="0">
                <a:solidFill>
                  <a:schemeClr val="tx1"/>
                </a:solidFill>
              </a:rPr>
              <a:t>onycholysis</a:t>
            </a:r>
            <a:r>
              <a:rPr lang="en-US" sz="1200" dirty="0" smtClean="0">
                <a:solidFill>
                  <a:schemeClr val="tx1"/>
                </a:solidFill>
              </a:rPr>
              <a:t>, discoloration, and acute exudative paronychia </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30</a:t>
            </a:fld>
            <a:endParaRPr lang="en-US"/>
          </a:p>
        </p:txBody>
      </p:sp>
    </p:spTree>
    <p:extLst>
      <p:ext uri="{BB962C8B-B14F-4D97-AF65-F5344CB8AC3E}">
        <p14:creationId xmlns:p14="http://schemas.microsoft.com/office/powerpoint/2010/main" val="123168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peculiar serpiginous hyperpigmentation (</a:t>
            </a:r>
            <a:r>
              <a:rPr lang="en-US" dirty="0" err="1" smtClean="0"/>
              <a:t>5fu</a:t>
            </a:r>
            <a:r>
              <a:rPr lang="en-US" dirty="0" smtClean="0"/>
              <a:t> and bleomycin)</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31</a:t>
            </a:fld>
            <a:endParaRPr lang="en-US"/>
          </a:p>
        </p:txBody>
      </p:sp>
    </p:spTree>
    <p:extLst>
      <p:ext uri="{BB962C8B-B14F-4D97-AF65-F5344CB8AC3E}">
        <p14:creationId xmlns:p14="http://schemas.microsoft.com/office/powerpoint/2010/main" val="1265336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vascular endothelial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growth factor (VEGF) tyrosine kinase inhibitors, </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32</a:t>
            </a:fld>
            <a:endParaRPr lang="en-US"/>
          </a:p>
        </p:txBody>
      </p:sp>
    </p:spTree>
    <p:extLst>
      <p:ext uri="{BB962C8B-B14F-4D97-AF65-F5344CB8AC3E}">
        <p14:creationId xmlns:p14="http://schemas.microsoft.com/office/powerpoint/2010/main" val="1326837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generalized </a:t>
            </a:r>
            <a:r>
              <a:rPr lang="en-US" dirty="0" smtClean="0"/>
              <a:t>encephalopathy with symptoms such</a:t>
            </a:r>
            <a:r>
              <a:rPr lang="en-US" baseline="0" dirty="0" smtClean="0"/>
              <a:t> </a:t>
            </a:r>
            <a:r>
              <a:rPr lang="en-US" dirty="0" smtClean="0"/>
              <a:t>as confusion, </a:t>
            </a:r>
            <a:r>
              <a:rPr lang="en-US" dirty="0" err="1" smtClean="0"/>
              <a:t>obtundation</a:t>
            </a:r>
            <a:r>
              <a:rPr lang="en-US" dirty="0" smtClean="0"/>
              <a:t>, seizures, and coma, Cerebellar dysfunction,</a:t>
            </a:r>
            <a:r>
              <a:rPr lang="en-US" baseline="0" dirty="0" smtClean="0"/>
              <a:t> </a:t>
            </a:r>
            <a:r>
              <a:rPr lang="en-US" dirty="0" smtClean="0"/>
              <a:t>presenting as ataxia, gait and coordination difficulties,</a:t>
            </a:r>
            <a:r>
              <a:rPr lang="en-US" baseline="0" dirty="0" smtClean="0"/>
              <a:t> </a:t>
            </a:r>
            <a:r>
              <a:rPr lang="en-US" dirty="0" smtClean="0"/>
              <a:t>and </a:t>
            </a:r>
            <a:r>
              <a:rPr lang="en-US" dirty="0" err="1" smtClean="0"/>
              <a:t>dysmetria</a:t>
            </a:r>
            <a:r>
              <a:rPr lang="en-US" dirty="0" smtClean="0"/>
              <a:t> (inability to arrest muscular movement when</a:t>
            </a:r>
            <a:r>
              <a:rPr lang="en-US" baseline="0" dirty="0" smtClean="0"/>
              <a:t> </a:t>
            </a:r>
            <a:r>
              <a:rPr lang="en-US" dirty="0" smtClean="0"/>
              <a:t>desired and lack of harmonious action between muscles when</a:t>
            </a:r>
            <a:r>
              <a:rPr lang="en-US" baseline="0" dirty="0" smtClean="0"/>
              <a:t> </a:t>
            </a:r>
            <a:r>
              <a:rPr lang="en-US" dirty="0" smtClean="0"/>
              <a:t>executing voluntary movement), </a:t>
            </a:r>
            <a:r>
              <a:rPr lang="en-US" dirty="0" err="1" smtClean="0"/>
              <a:t>146,149Leukoencephalopathy</a:t>
            </a:r>
            <a:r>
              <a:rPr lang="en-US" baseline="0" dirty="0" smtClean="0"/>
              <a:t> </a:t>
            </a:r>
            <a:r>
              <a:rPr lang="en-US" dirty="0" smtClean="0"/>
              <a:t>typically presents with progressive personality and intellectual</a:t>
            </a:r>
            <a:r>
              <a:rPr lang="en-US" baseline="0" dirty="0" smtClean="0"/>
              <a:t> </a:t>
            </a:r>
            <a:r>
              <a:rPr lang="en-US" dirty="0" smtClean="0"/>
              <a:t>decline, dementia, hemiparesis, and, sometimes, seizures. </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37</a:t>
            </a:fld>
            <a:endParaRPr lang="en-US"/>
          </a:p>
        </p:txBody>
      </p:sp>
    </p:spTree>
    <p:extLst>
      <p:ext uri="{BB962C8B-B14F-4D97-AF65-F5344CB8AC3E}">
        <p14:creationId xmlns:p14="http://schemas.microsoft.com/office/powerpoint/2010/main" val="112571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Paresthesia (numbness and tingling) involving the feet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hands (or both) is an early subjective symptom of vincristine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neurotoxicity, which often appears within the ﬁrst days to weeks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therapy.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Symptoms initially consist of </a:t>
            </a:r>
            <a:r>
              <a:rPr lang="en-US" sz="1200" kern="1200" dirty="0" err="1" smtClean="0">
                <a:solidFill>
                  <a:schemeClr val="tx1"/>
                </a:solidFill>
                <a:effectLst/>
                <a:latin typeface="+mn-lt"/>
                <a:ea typeface="+mn-ea"/>
                <a:cs typeface="+mn-cs"/>
              </a:rPr>
              <a:t>paresthesias</a:t>
            </a:r>
            <a:r>
              <a:rPr lang="en-US" sz="1200" kern="1200" dirty="0" smtClean="0">
                <a:solidFill>
                  <a:schemeClr val="tx1"/>
                </a:solidFill>
                <a:effectLst/>
                <a:latin typeface="+mn-lt"/>
                <a:ea typeface="+mn-ea"/>
                <a:cs typeface="+mn-cs"/>
              </a:rPr>
              <a:t>, loss of ankle jerks, and depression of deep tendon reﬂexes. </a:t>
            </a:r>
            <a:r>
              <a:rPr lang="en-US" sz="1200" kern="1200" dirty="0" err="1" smtClean="0">
                <a:solidFill>
                  <a:schemeClr val="tx1"/>
                </a:solidFill>
                <a:effectLst/>
                <a:latin typeface="+mn-lt"/>
                <a:ea typeface="+mn-ea"/>
                <a:cs typeface="+mn-cs"/>
              </a:rPr>
              <a:t>Areﬂexia</a:t>
            </a:r>
            <a:r>
              <a:rPr lang="en-US" sz="1200" kern="1200" dirty="0" smtClean="0">
                <a:solidFill>
                  <a:schemeClr val="tx1"/>
                </a:solidFill>
                <a:effectLst/>
                <a:latin typeface="+mn-lt"/>
                <a:ea typeface="+mn-ea"/>
                <a:cs typeface="+mn-cs"/>
              </a:rPr>
              <a:t> (absent reﬂexes) typically occurs in about 50% to 70% of patients treated with a cumulative dose greater than 6 to 8 mg.</a:t>
            </a:r>
          </a:p>
          <a:p>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39</a:t>
            </a:fld>
            <a:endParaRPr lang="en-US"/>
          </a:p>
        </p:txBody>
      </p:sp>
    </p:spTree>
    <p:extLst>
      <p:ext uri="{BB962C8B-B14F-4D97-AF65-F5344CB8AC3E}">
        <p14:creationId xmlns:p14="http://schemas.microsoft.com/office/powerpoint/2010/main" val="265497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Decreased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efﬁcacy of this anticancer regimen has been reported with use of</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calcium and magnesium </a:t>
            </a:r>
            <a:r>
              <a:rPr lang="en-US" sz="1200" kern="1200" dirty="0" err="1" smtClean="0">
                <a:solidFill>
                  <a:schemeClr val="tx1"/>
                </a:solidFill>
                <a:latin typeface="+mn-lt"/>
                <a:ea typeface="+mn-ea"/>
                <a:cs typeface="+mn-cs"/>
              </a:rPr>
              <a:t>infusions.Therefore</a:t>
            </a:r>
            <a:r>
              <a:rPr lang="en-US" sz="1200" kern="1200" dirty="0" smtClean="0">
                <a:solidFill>
                  <a:schemeClr val="tx1"/>
                </a:solidFill>
                <a:latin typeface="+mn-lt"/>
                <a:ea typeface="+mn-ea"/>
                <a:cs typeface="+mn-cs"/>
              </a:rPr>
              <a:t>, the use of</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calcium and magnesium infusions remains controversial.</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40</a:t>
            </a:fld>
            <a:endParaRPr lang="en-US"/>
          </a:p>
        </p:txBody>
      </p:sp>
    </p:spTree>
    <p:extLst>
      <p:ext uri="{BB962C8B-B14F-4D97-AF65-F5344CB8AC3E}">
        <p14:creationId xmlns:p14="http://schemas.microsoft.com/office/powerpoint/2010/main" val="77574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total time required for a cell to pass through the mitotic and post-mitotic pool under normal resting conditions is approximately 10 to 14 days.</a:t>
            </a:r>
          </a:p>
          <a:p>
            <a:r>
              <a:rPr lang="en-US" sz="1200" b="0" i="0" u="none" strike="noStrike" kern="1200" baseline="0" dirty="0" smtClean="0">
                <a:solidFill>
                  <a:schemeClr val="tx1"/>
                </a:solidFill>
                <a:latin typeface="+mn-lt"/>
                <a:ea typeface="+mn-ea"/>
                <a:cs typeface="+mn-cs"/>
              </a:rPr>
              <a:t>This process is regulated by several cytokines; although many cytokines have been identified, only a few growth factors are now produced through recombinant DNA technology. These growth factors can expand the mitotic pool and accelerate maturation and differentiation. Ultimately, these growth factors decrease the total time spent in these stages to approximately 5 to 7 days.</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4</a:t>
            </a:fld>
            <a:endParaRPr lang="en-US"/>
          </a:p>
        </p:txBody>
      </p:sp>
    </p:spTree>
    <p:extLst>
      <p:ext uri="{BB962C8B-B14F-4D97-AF65-F5344CB8AC3E}">
        <p14:creationId xmlns:p14="http://schemas.microsoft.com/office/powerpoint/2010/main" val="3813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Ototoxicity occurs more frequently at higher dosages</a:t>
            </a:r>
            <a:r>
              <a:rPr lang="en-US" baseline="0" dirty="0" smtClean="0"/>
              <a:t> </a:t>
            </a:r>
            <a:r>
              <a:rPr lang="en-US" dirty="0" smtClean="0"/>
              <a:t>worsens with concurrent cranial radiation therapy, and appear</a:t>
            </a:r>
            <a:r>
              <a:rPr lang="en-US" baseline="0" dirty="0" smtClean="0"/>
              <a:t> </a:t>
            </a:r>
            <a:r>
              <a:rPr lang="en-US" dirty="0" smtClean="0"/>
              <a:t>to be more pronounced in children.</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41</a:t>
            </a:fld>
            <a:endParaRPr lang="en-US"/>
          </a:p>
        </p:txBody>
      </p:sp>
    </p:spTree>
    <p:extLst>
      <p:ext uri="{BB962C8B-B14F-4D97-AF65-F5344CB8AC3E}">
        <p14:creationId xmlns:p14="http://schemas.microsoft.com/office/powerpoint/2010/main" val="2618855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Because severe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constipation can progress to or include </a:t>
            </a:r>
            <a:r>
              <a:rPr lang="en-US" sz="1200" kern="1200" dirty="0" err="1" smtClean="0">
                <a:solidFill>
                  <a:schemeClr val="tx1"/>
                </a:solidFill>
                <a:latin typeface="+mn-lt"/>
                <a:ea typeface="+mn-ea"/>
                <a:cs typeface="+mn-cs"/>
              </a:rPr>
              <a:t>adynamic</a:t>
            </a:r>
            <a:r>
              <a:rPr lang="en-US" sz="1200" kern="1200" dirty="0" smtClean="0">
                <a:solidFill>
                  <a:schemeClr val="tx1"/>
                </a:solidFill>
                <a:latin typeface="+mn-lt"/>
                <a:ea typeface="+mn-ea"/>
                <a:cs typeface="+mn-cs"/>
              </a:rPr>
              <a:t> ileus, prophylactic</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laxatives are recommended on a regular basis for patients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receiving vincristine and vinblastine. </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42</a:t>
            </a:fld>
            <a:endParaRPr lang="en-US"/>
          </a:p>
        </p:txBody>
      </p:sp>
    </p:spTree>
    <p:extLst>
      <p:ext uri="{BB962C8B-B14F-4D97-AF65-F5344CB8AC3E}">
        <p14:creationId xmlns:p14="http://schemas.microsoft.com/office/powerpoint/2010/main" val="1255023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Concurrent chemotherapy</a:t>
            </a:r>
            <a:r>
              <a:rPr lang="en-US" baseline="0" dirty="0" smtClean="0"/>
              <a:t> </a:t>
            </a:r>
            <a:r>
              <a:rPr lang="en-US" dirty="0" smtClean="0"/>
              <a:t>agents (e.g., cyclophosphamide, </a:t>
            </a:r>
            <a:r>
              <a:rPr lang="en-US" dirty="0" err="1" smtClean="0"/>
              <a:t>etoposide</a:t>
            </a:r>
            <a:r>
              <a:rPr lang="en-US" dirty="0" smtClean="0"/>
              <a:t>, </a:t>
            </a:r>
            <a:r>
              <a:rPr lang="en-US" dirty="0" err="1" smtClean="0"/>
              <a:t>mitomycin</a:t>
            </a:r>
            <a:r>
              <a:rPr lang="en-US" dirty="0" smtClean="0"/>
              <a:t>, </a:t>
            </a:r>
            <a:r>
              <a:rPr lang="en-US" dirty="0" err="1" smtClean="0"/>
              <a:t>melphalan</a:t>
            </a:r>
            <a:r>
              <a:rPr lang="en-US" dirty="0" smtClean="0"/>
              <a:t>,</a:t>
            </a:r>
            <a:r>
              <a:rPr lang="en-US" baseline="0" dirty="0" smtClean="0"/>
              <a:t> </a:t>
            </a:r>
            <a:r>
              <a:rPr lang="en-US" dirty="0" err="1" smtClean="0"/>
              <a:t>trastuzumab</a:t>
            </a:r>
            <a:r>
              <a:rPr lang="en-US" dirty="0" smtClean="0"/>
              <a:t>, paclitaxel, vincristine, </a:t>
            </a:r>
            <a:r>
              <a:rPr lang="en-US" dirty="0" err="1" smtClean="0"/>
              <a:t>bleomycin</a:t>
            </a:r>
            <a:r>
              <a:rPr lang="en-US" dirty="0" smtClean="0"/>
              <a:t>)</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43</a:t>
            </a:fld>
            <a:endParaRPr lang="en-US"/>
          </a:p>
        </p:txBody>
      </p:sp>
    </p:spTree>
    <p:extLst>
      <p:ext uri="{BB962C8B-B14F-4D97-AF65-F5344CB8AC3E}">
        <p14:creationId xmlns:p14="http://schemas.microsoft.com/office/powerpoint/2010/main" val="1958111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45</a:t>
            </a:fld>
            <a:endParaRPr lang="en-US"/>
          </a:p>
        </p:txBody>
      </p:sp>
    </p:spTree>
    <p:extLst>
      <p:ext uri="{BB962C8B-B14F-4D97-AF65-F5344CB8AC3E}">
        <p14:creationId xmlns:p14="http://schemas.microsoft.com/office/powerpoint/2010/main" val="1163550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g of magnesium sulfate = elemental magnesium 98.6 mg = magnesium 8.12 </a:t>
            </a:r>
            <a:r>
              <a:rPr lang="en-US" dirty="0" err="1" smtClean="0"/>
              <a:t>mEq</a:t>
            </a:r>
            <a:r>
              <a:rPr lang="en-US" dirty="0" smtClean="0"/>
              <a:t> = magnesium 4.06 </a:t>
            </a:r>
            <a:r>
              <a:rPr lang="en-US" dirty="0" err="1" smtClean="0"/>
              <a:t>mmol</a:t>
            </a:r>
            <a:endParaRPr lang="en-US" dirty="0" smtClean="0"/>
          </a:p>
          <a:p>
            <a:r>
              <a:rPr lang="en-US" dirty="0" smtClean="0"/>
              <a:t>Magnesium sulfate 50% injection is equivalent to elemental magnesium 4 </a:t>
            </a:r>
            <a:r>
              <a:rPr lang="en-US" dirty="0" err="1" smtClean="0"/>
              <a:t>mEq</a:t>
            </a:r>
            <a:r>
              <a:rPr lang="en-US" dirty="0" smtClean="0"/>
              <a:t>/</a:t>
            </a:r>
            <a:r>
              <a:rPr lang="en-US" dirty="0" err="1" smtClean="0"/>
              <a:t>mL.</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46</a:t>
            </a:fld>
            <a:endParaRPr lang="en-US"/>
          </a:p>
        </p:txBody>
      </p:sp>
    </p:spTree>
    <p:extLst>
      <p:ext uri="{BB962C8B-B14F-4D97-AF65-F5344CB8AC3E}">
        <p14:creationId xmlns:p14="http://schemas.microsoft.com/office/powerpoint/2010/main" val="2744669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recommended to delay</a:t>
            </a:r>
            <a:r>
              <a:rPr lang="en-US" baseline="0" dirty="0" smtClean="0"/>
              <a:t> </a:t>
            </a:r>
            <a:r>
              <a:rPr lang="en-US" dirty="0" smtClean="0"/>
              <a:t>further administration of </a:t>
            </a:r>
            <a:r>
              <a:rPr lang="en-US" dirty="0" err="1" smtClean="0"/>
              <a:t>bevacizumab</a:t>
            </a:r>
            <a:r>
              <a:rPr lang="en-US" dirty="0" smtClean="0"/>
              <a:t> when greater than 2 g of</a:t>
            </a:r>
            <a:r>
              <a:rPr lang="en-US" baseline="0" dirty="0" smtClean="0"/>
              <a:t> </a:t>
            </a:r>
            <a:r>
              <a:rPr lang="en-US" dirty="0" smtClean="0"/>
              <a:t>proteinuria in 24 hours is observed. Therapy may </a:t>
            </a:r>
            <a:r>
              <a:rPr lang="en-US" smtClean="0"/>
              <a:t>be reinitiated</a:t>
            </a:r>
            <a:r>
              <a:rPr lang="en-US" baseline="0" smtClean="0"/>
              <a:t> </a:t>
            </a:r>
            <a:r>
              <a:rPr lang="en-US" smtClean="0"/>
              <a:t>when </a:t>
            </a:r>
            <a:r>
              <a:rPr lang="en-US" dirty="0" smtClean="0"/>
              <a:t>the proteinuria observed is less than 2 g in 24 hours</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47</a:t>
            </a:fld>
            <a:endParaRPr lang="en-US"/>
          </a:p>
        </p:txBody>
      </p:sp>
    </p:spTree>
    <p:extLst>
      <p:ext uri="{BB962C8B-B14F-4D97-AF65-F5344CB8AC3E}">
        <p14:creationId xmlns:p14="http://schemas.microsoft.com/office/powerpoint/2010/main" val="1640411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Sodium bicarbonate solution 7.5% [75 mg/mL] provides 0.9 </a:t>
            </a:r>
            <a:r>
              <a:rPr lang="en-US" dirty="0" err="1" smtClean="0"/>
              <a:t>mEq</a:t>
            </a:r>
            <a:r>
              <a:rPr lang="en-US" dirty="0" smtClean="0"/>
              <a:t>/mL each of sodium and bicarbonate</a:t>
            </a:r>
          </a:p>
          <a:p>
            <a:endParaRPr lang="en-US" dirty="0" smtClean="0"/>
          </a:p>
          <a:p>
            <a:r>
              <a:rPr lang="en-US" dirty="0" smtClean="0"/>
              <a:t>Sodium bicarbonate solution 8.4% [84 mg/mL] provides 1 </a:t>
            </a:r>
            <a:r>
              <a:rPr lang="en-US" dirty="0" err="1" smtClean="0"/>
              <a:t>mEq</a:t>
            </a:r>
            <a:r>
              <a:rPr lang="en-US" dirty="0" smtClean="0"/>
              <a:t>/mL each of sodium and bicarbonate</a:t>
            </a:r>
          </a:p>
          <a:p>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48</a:t>
            </a:fld>
            <a:endParaRPr lang="en-US"/>
          </a:p>
        </p:txBody>
      </p:sp>
    </p:spTree>
    <p:extLst>
      <p:ext uri="{BB962C8B-B14F-4D97-AF65-F5344CB8AC3E}">
        <p14:creationId xmlns:p14="http://schemas.microsoft.com/office/powerpoint/2010/main" val="2571358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Cystitis : tissue edema and ulceration followed by sloughing of mucosal epithelial cells, necrosis of smooth muscle fibers and arteries and focal hemorrhage.</a:t>
            </a:r>
          </a:p>
          <a:p>
            <a:r>
              <a:rPr lang="en-US" dirty="0" smtClean="0"/>
              <a:t>ASCO recommends a parenteral </a:t>
            </a:r>
            <a:r>
              <a:rPr lang="en-US" dirty="0" err="1" smtClean="0"/>
              <a:t>mesna</a:t>
            </a:r>
            <a:r>
              <a:rPr lang="en-US" dirty="0" smtClean="0"/>
              <a:t> dose of 20% of the</a:t>
            </a:r>
            <a:r>
              <a:rPr lang="en-US" baseline="0" dirty="0" smtClean="0"/>
              <a:t> </a:t>
            </a:r>
            <a:r>
              <a:rPr lang="en-US" dirty="0" err="1" smtClean="0"/>
              <a:t>ifosfamide</a:t>
            </a:r>
            <a:r>
              <a:rPr lang="en-US" dirty="0" smtClean="0"/>
              <a:t> dose given at zero, 4, and 8 hours after </a:t>
            </a:r>
            <a:r>
              <a:rPr lang="en-US" dirty="0" err="1" smtClean="0"/>
              <a:t>ifosfamide</a:t>
            </a:r>
            <a:r>
              <a:rPr lang="en-US" baseline="0" dirty="0" smtClean="0"/>
              <a:t> </a:t>
            </a:r>
            <a:r>
              <a:rPr lang="en-US" dirty="0" smtClean="0"/>
              <a:t>(for a total </a:t>
            </a:r>
            <a:r>
              <a:rPr lang="en-US" dirty="0" err="1" smtClean="0"/>
              <a:t>mesna</a:t>
            </a:r>
            <a:r>
              <a:rPr lang="en-US" dirty="0" smtClean="0"/>
              <a:t> dose of 60% of the </a:t>
            </a:r>
            <a:r>
              <a:rPr lang="en-US" dirty="0" err="1" smtClean="0"/>
              <a:t>ifosfamide</a:t>
            </a:r>
            <a:r>
              <a:rPr lang="en-US" dirty="0" smtClean="0"/>
              <a:t> dose)." The</a:t>
            </a:r>
            <a:r>
              <a:rPr lang="en-US" baseline="0" dirty="0" smtClean="0"/>
              <a:t> </a:t>
            </a:r>
            <a:r>
              <a:rPr lang="en-US" dirty="0" smtClean="0"/>
              <a:t>goal is to maintain prolonged </a:t>
            </a:r>
            <a:r>
              <a:rPr lang="en-US" dirty="0" err="1" smtClean="0"/>
              <a:t>mesna</a:t>
            </a:r>
            <a:r>
              <a:rPr lang="en-US" dirty="0" smtClean="0"/>
              <a:t> concentrations within the</a:t>
            </a:r>
            <a:r>
              <a:rPr lang="en-US" baseline="0" dirty="0" smtClean="0"/>
              <a:t> </a:t>
            </a:r>
            <a:r>
              <a:rPr lang="en-US" dirty="0" smtClean="0"/>
              <a:t>urinary tract that are </a:t>
            </a:r>
            <a:r>
              <a:rPr lang="en-US" dirty="0" err="1" smtClean="0"/>
              <a:t>uroprotective</a:t>
            </a:r>
            <a:r>
              <a:rPr lang="en-US" dirty="0" smtClean="0"/>
              <a:t>. Repeated administration is</a:t>
            </a:r>
            <a:r>
              <a:rPr lang="en-US" baseline="0" dirty="0" smtClean="0"/>
              <a:t> </a:t>
            </a:r>
            <a:r>
              <a:rPr lang="en-US" dirty="0" smtClean="0"/>
              <a:t>required because </a:t>
            </a:r>
            <a:r>
              <a:rPr lang="en-US" dirty="0" err="1" smtClean="0"/>
              <a:t>mesna</a:t>
            </a:r>
            <a:r>
              <a:rPr lang="en-US" dirty="0" smtClean="0"/>
              <a:t> has a much shorter elimination </a:t>
            </a:r>
            <a:r>
              <a:rPr lang="en-US" dirty="0" err="1" smtClean="0"/>
              <a:t>halflife</a:t>
            </a:r>
            <a:r>
              <a:rPr lang="en-US" baseline="0" dirty="0" smtClean="0"/>
              <a:t> </a:t>
            </a:r>
            <a:r>
              <a:rPr lang="en-US" dirty="0" smtClean="0"/>
              <a:t>« 1 hour) than </a:t>
            </a:r>
            <a:r>
              <a:rPr lang="en-US" dirty="0" err="1" smtClean="0"/>
              <a:t>ifosfamide</a:t>
            </a:r>
            <a:r>
              <a:rPr lang="en-US" dirty="0" smtClean="0"/>
              <a:t>. If patients receive a continuous</a:t>
            </a:r>
            <a:r>
              <a:rPr lang="en-US" baseline="0" dirty="0" smtClean="0"/>
              <a:t> </a:t>
            </a:r>
            <a:r>
              <a:rPr lang="en-US" dirty="0" smtClean="0"/>
              <a:t>infusion of </a:t>
            </a:r>
            <a:r>
              <a:rPr lang="en-US" dirty="0" err="1" smtClean="0"/>
              <a:t>ifosfamide</a:t>
            </a:r>
            <a:r>
              <a:rPr lang="en-US" dirty="0" smtClean="0"/>
              <a:t>, a different dosing strategy for </a:t>
            </a:r>
            <a:r>
              <a:rPr lang="en-US" dirty="0" err="1" smtClean="0"/>
              <a:t>mesna</a:t>
            </a:r>
            <a:r>
              <a:rPr lang="en-US" dirty="0" smtClean="0"/>
              <a:t> is</a:t>
            </a:r>
            <a:r>
              <a:rPr lang="en-US" baseline="0" dirty="0" smtClean="0"/>
              <a:t> </a:t>
            </a:r>
            <a:r>
              <a:rPr lang="en-US" dirty="0" smtClean="0"/>
              <a:t>required. To prolong </a:t>
            </a:r>
            <a:r>
              <a:rPr lang="en-US" dirty="0" err="1" smtClean="0"/>
              <a:t>mesna's</a:t>
            </a:r>
            <a:r>
              <a:rPr lang="en-US" dirty="0" smtClean="0"/>
              <a:t> protective effects, ASCO guidelines</a:t>
            </a:r>
            <a:r>
              <a:rPr lang="en-US" baseline="0" dirty="0" smtClean="0"/>
              <a:t> </a:t>
            </a:r>
            <a:r>
              <a:rPr lang="en-US" dirty="0" smtClean="0"/>
              <a:t>recommend an IV bolus </a:t>
            </a:r>
            <a:r>
              <a:rPr lang="en-US" dirty="0" err="1" smtClean="0"/>
              <a:t>mesna</a:t>
            </a:r>
            <a:r>
              <a:rPr lang="en-US" dirty="0" smtClean="0"/>
              <a:t> dose that is 20% of the</a:t>
            </a:r>
            <a:r>
              <a:rPr lang="en-US" baseline="0" dirty="0" smtClean="0"/>
              <a:t> </a:t>
            </a:r>
            <a:r>
              <a:rPr lang="en-US" dirty="0" err="1" smtClean="0"/>
              <a:t>ifosfamide</a:t>
            </a:r>
            <a:r>
              <a:rPr lang="en-US" dirty="0" smtClean="0"/>
              <a:t> dose, followed by continuous infusion that is an additional</a:t>
            </a:r>
            <a:r>
              <a:rPr lang="en-US" baseline="0" dirty="0" smtClean="0"/>
              <a:t> </a:t>
            </a:r>
            <a:r>
              <a:rPr lang="en-US" dirty="0" smtClean="0"/>
              <a:t>equivalent of 40% given for 12 to 24 hours after the end</a:t>
            </a:r>
          </a:p>
          <a:p>
            <a:r>
              <a:rPr lang="en-US" dirty="0" smtClean="0"/>
              <a:t>of the </a:t>
            </a:r>
            <a:r>
              <a:rPr lang="en-US" dirty="0" err="1" smtClean="0"/>
              <a:t>ifosfamide</a:t>
            </a:r>
            <a:r>
              <a:rPr lang="en-US" dirty="0" smtClean="0"/>
              <a:t> infusion</a:t>
            </a:r>
          </a:p>
          <a:p>
            <a:r>
              <a:rPr lang="en-US" dirty="0" smtClean="0"/>
              <a:t>The oral bioavailability of </a:t>
            </a:r>
            <a:r>
              <a:rPr lang="en-US" dirty="0" err="1" smtClean="0"/>
              <a:t>mesna</a:t>
            </a:r>
            <a:r>
              <a:rPr lang="en-US" dirty="0" smtClean="0"/>
              <a:t> is approximately 50%; therefore,</a:t>
            </a:r>
            <a:r>
              <a:rPr lang="en-US" baseline="0" dirty="0" smtClean="0"/>
              <a:t> </a:t>
            </a:r>
            <a:r>
              <a:rPr lang="en-US" dirty="0" smtClean="0"/>
              <a:t>patients should receive twice the standard IV dose (e.g.,</a:t>
            </a:r>
            <a:r>
              <a:rPr lang="en-US" baseline="0" dirty="0" smtClean="0"/>
              <a:t> </a:t>
            </a:r>
            <a:r>
              <a:rPr lang="en-US" dirty="0" smtClean="0"/>
              <a:t>oral </a:t>
            </a:r>
            <a:r>
              <a:rPr lang="en-US" dirty="0" err="1" smtClean="0"/>
              <a:t>mesna</a:t>
            </a:r>
            <a:r>
              <a:rPr lang="en-US" dirty="0" smtClean="0"/>
              <a:t> 40% of the </a:t>
            </a:r>
            <a:r>
              <a:rPr lang="en-US" dirty="0" err="1" smtClean="0"/>
              <a:t>ifosfamide</a:t>
            </a:r>
            <a:r>
              <a:rPr lang="en-US" dirty="0" smtClean="0"/>
              <a:t> dose) 2 hours before and 4 and</a:t>
            </a:r>
          </a:p>
          <a:p>
            <a:r>
              <a:rPr lang="en-US" dirty="0" smtClean="0"/>
              <a:t>8 hours after </a:t>
            </a:r>
            <a:r>
              <a:rPr lang="en-US" dirty="0" err="1" smtClean="0"/>
              <a:t>ifosfarnide.P</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49</a:t>
            </a:fld>
            <a:endParaRPr lang="en-US"/>
          </a:p>
        </p:txBody>
      </p:sp>
    </p:spTree>
    <p:extLst>
      <p:ext uri="{BB962C8B-B14F-4D97-AF65-F5344CB8AC3E}">
        <p14:creationId xmlns:p14="http://schemas.microsoft.com/office/powerpoint/2010/main" val="2898718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Chlorambucil</a:t>
            </a:r>
            <a:r>
              <a:rPr lang="en-US" dirty="0" smtClean="0"/>
              <a:t> induced</a:t>
            </a:r>
            <a:r>
              <a:rPr lang="en-US" baseline="0" dirty="0" smtClean="0"/>
              <a:t> </a:t>
            </a:r>
            <a:r>
              <a:rPr lang="en-US" dirty="0" smtClean="0"/>
              <a:t>lung damage appears to be dose related because most</a:t>
            </a:r>
            <a:r>
              <a:rPr lang="en-US" baseline="0" dirty="0" smtClean="0"/>
              <a:t> </a:t>
            </a:r>
            <a:r>
              <a:rPr lang="en-US" dirty="0" smtClean="0"/>
              <a:t>cases have occurred in patients who received a total dose greater</a:t>
            </a:r>
            <a:r>
              <a:rPr lang="en-US" baseline="0" dirty="0" smtClean="0"/>
              <a:t> </a:t>
            </a:r>
            <a:r>
              <a:rPr lang="en-US" dirty="0" smtClean="0"/>
              <a:t>than 2 g during greater than 6 months</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50</a:t>
            </a:fld>
            <a:endParaRPr lang="en-US"/>
          </a:p>
        </p:txBody>
      </p:sp>
    </p:spTree>
    <p:extLst>
      <p:ext uri="{BB962C8B-B14F-4D97-AF65-F5344CB8AC3E}">
        <p14:creationId xmlns:p14="http://schemas.microsoft.com/office/powerpoint/2010/main" val="185302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5</a:t>
            </a:fld>
            <a:endParaRPr lang="en-US"/>
          </a:p>
        </p:txBody>
      </p:sp>
    </p:spTree>
    <p:extLst>
      <p:ext uri="{BB962C8B-B14F-4D97-AF65-F5344CB8AC3E}">
        <p14:creationId xmlns:p14="http://schemas.microsoft.com/office/powerpoint/2010/main" val="94512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Bone marrow reserve. Certain diseases might present with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tumor cells in the bone marrow, such as </a:t>
            </a:r>
            <a:r>
              <a:rPr lang="en-US" sz="1200" kern="1200" dirty="0" err="1" smtClean="0">
                <a:solidFill>
                  <a:schemeClr val="tx1"/>
                </a:solidFill>
                <a:latin typeface="+mn-lt"/>
                <a:ea typeface="+mn-ea"/>
                <a:cs typeface="+mn-cs"/>
              </a:rPr>
              <a:t>leukemias</a:t>
            </a:r>
            <a:r>
              <a:rPr lang="en-US" sz="1200" kern="1200" dirty="0" smtClean="0">
                <a:solidFill>
                  <a:schemeClr val="tx1"/>
                </a:solidFill>
                <a:latin typeface="+mn-lt"/>
                <a:ea typeface="+mn-ea"/>
                <a:cs typeface="+mn-cs"/>
              </a:rPr>
              <a:t> and some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lymphomas, in which case the bone marrow does not have 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healthy reserve of normal hematopoietic cells to help in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recovery process.</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6</a:t>
            </a:fld>
            <a:endParaRPr lang="en-US"/>
          </a:p>
        </p:txBody>
      </p:sp>
    </p:spTree>
    <p:extLst>
      <p:ext uri="{BB962C8B-B14F-4D97-AF65-F5344CB8AC3E}">
        <p14:creationId xmlns:p14="http://schemas.microsoft.com/office/powerpoint/2010/main" val="143559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commercially available vials contain either 300 or 480 mcg of </a:t>
            </a:r>
            <a:r>
              <a:rPr lang="en-US" sz="1200" b="0" i="0" u="none" strike="noStrike" kern="1200" baseline="0" dirty="0" err="1" smtClean="0">
                <a:solidFill>
                  <a:schemeClr val="tx1"/>
                </a:solidFill>
                <a:latin typeface="+mn-lt"/>
                <a:ea typeface="+mn-ea"/>
                <a:cs typeface="+mn-cs"/>
              </a:rPr>
              <a:t>filgrastim</a:t>
            </a:r>
            <a:r>
              <a:rPr lang="en-US" sz="1200" b="0" i="0" u="none" strike="noStrike" kern="1200" baseline="0" dirty="0" smtClean="0">
                <a:solidFill>
                  <a:schemeClr val="tx1"/>
                </a:solidFill>
                <a:latin typeface="+mn-lt"/>
                <a:ea typeface="+mn-ea"/>
                <a:cs typeface="+mn-cs"/>
              </a:rPr>
              <a:t>, adult patients weighing less than 75 kg should receive 300mcg daily and adult patients weighing more than 75kg should receive 480 mcg daily</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8</a:t>
            </a:fld>
            <a:endParaRPr lang="en-US"/>
          </a:p>
        </p:txBody>
      </p:sp>
    </p:spTree>
    <p:extLst>
      <p:ext uri="{BB962C8B-B14F-4D97-AF65-F5344CB8AC3E}">
        <p14:creationId xmlns:p14="http://schemas.microsoft.com/office/powerpoint/2010/main" val="323568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Oprelvekin</a:t>
            </a:r>
            <a:r>
              <a:rPr lang="en-US" dirty="0" smtClean="0"/>
              <a:t> is indicated to prevent severe thrombocytopenia</a:t>
            </a:r>
            <a:r>
              <a:rPr lang="en-US" baseline="0" dirty="0" smtClean="0"/>
              <a:t> </a:t>
            </a:r>
            <a:r>
              <a:rPr lang="en-US" dirty="0" smtClean="0"/>
              <a:t>and reduce the need for platelet transfusions after </a:t>
            </a:r>
            <a:r>
              <a:rPr lang="en-US" dirty="0" err="1" smtClean="0"/>
              <a:t>myelosuppressive</a:t>
            </a:r>
            <a:r>
              <a:rPr lang="en-US" baseline="0" dirty="0" smtClean="0"/>
              <a:t> </a:t>
            </a:r>
            <a:r>
              <a:rPr lang="en-US" dirty="0" smtClean="0"/>
              <a:t>chemotherapy in patients with </a:t>
            </a:r>
            <a:r>
              <a:rPr lang="en-US" dirty="0" err="1" smtClean="0"/>
              <a:t>nonmyeloid</a:t>
            </a:r>
            <a:r>
              <a:rPr lang="en-US" dirty="0" smtClean="0"/>
              <a:t> malignancies</a:t>
            </a:r>
            <a:r>
              <a:rPr lang="en-US" baseline="0" dirty="0" smtClean="0"/>
              <a:t> </a:t>
            </a:r>
            <a:r>
              <a:rPr lang="en-US" dirty="0" smtClean="0"/>
              <a:t>at high risk for developing severe thrombocytopenia</a:t>
            </a:r>
          </a:p>
          <a:p>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9</a:t>
            </a:fld>
            <a:endParaRPr lang="en-US"/>
          </a:p>
        </p:txBody>
      </p:sp>
    </p:spTree>
    <p:extLst>
      <p:ext uri="{BB962C8B-B14F-4D97-AF65-F5344CB8AC3E}">
        <p14:creationId xmlns:p14="http://schemas.microsoft.com/office/powerpoint/2010/main" val="280465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Impaired erythrocyte</a:t>
            </a:r>
            <a:r>
              <a:rPr lang="en-US" baseline="0" dirty="0" smtClean="0"/>
              <a:t> </a:t>
            </a:r>
            <a:r>
              <a:rPr lang="en-US" dirty="0" smtClean="0"/>
              <a:t>response to erythropoietin, reduced hematopoietic precursors</a:t>
            </a:r>
            <a:r>
              <a:rPr lang="en-US" baseline="0" dirty="0" smtClean="0"/>
              <a:t> </a:t>
            </a:r>
            <a:r>
              <a:rPr lang="en-US" dirty="0" smtClean="0"/>
              <a:t>caused by chemotherapy or radiation therapy, and disrupted</a:t>
            </a:r>
            <a:r>
              <a:rPr lang="en-US" baseline="0" dirty="0" smtClean="0"/>
              <a:t> </a:t>
            </a:r>
            <a:r>
              <a:rPr lang="en-US" dirty="0" smtClean="0"/>
              <a:t>marrow architecture caused by invasion of malignant cells may</a:t>
            </a:r>
            <a:r>
              <a:rPr lang="en-US" baseline="0" dirty="0" smtClean="0"/>
              <a:t> </a:t>
            </a:r>
            <a:r>
              <a:rPr lang="en-US" dirty="0" smtClean="0"/>
              <a:t>all contribute.</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10</a:t>
            </a:fld>
            <a:endParaRPr lang="en-US"/>
          </a:p>
        </p:txBody>
      </p:sp>
    </p:spTree>
    <p:extLst>
      <p:ext uri="{BB962C8B-B14F-4D97-AF65-F5344CB8AC3E}">
        <p14:creationId xmlns:p14="http://schemas.microsoft.com/office/powerpoint/2010/main" val="22550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Adverse effects, such as hypertension, seizures, and angina, that can occur in patients with renal failure after a rapid dose escalation or normalization of hematocrit, have not been observed in patients with cancer</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11</a:t>
            </a:fld>
            <a:endParaRPr lang="en-US"/>
          </a:p>
        </p:txBody>
      </p:sp>
    </p:spTree>
    <p:extLst>
      <p:ext uri="{BB962C8B-B14F-4D97-AF65-F5344CB8AC3E}">
        <p14:creationId xmlns:p14="http://schemas.microsoft.com/office/powerpoint/2010/main" val="323537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evacizumab</a:t>
            </a:r>
            <a:r>
              <a:rPr lang="en-US" sz="1200" kern="1200" dirty="0" smtClean="0">
                <a:solidFill>
                  <a:schemeClr val="tx1"/>
                </a:solidFill>
                <a:latin typeface="+mn-lt"/>
                <a:ea typeface="+mn-ea"/>
                <a:cs typeface="+mn-cs"/>
              </a:rPr>
              <a:t> is associated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with both arterial thrombosis and bleeding events. </a:t>
            </a:r>
          </a:p>
          <a:p>
            <a:r>
              <a:rPr lang="en-US" sz="1200" kern="1200" dirty="0" smtClean="0">
                <a:solidFill>
                  <a:schemeClr val="tx1"/>
                </a:solidFill>
                <a:latin typeface="+mn-lt"/>
                <a:ea typeface="+mn-ea"/>
                <a:cs typeface="+mn-cs"/>
              </a:rPr>
              <a:t>Most bleeding events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associated with bevacizumab are minor. However, severe major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bleeding events have been reported in patients with metastatic</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colorectal cancer. </a:t>
            </a:r>
            <a:endParaRPr lang="en-US" dirty="0"/>
          </a:p>
        </p:txBody>
      </p:sp>
      <p:sp>
        <p:nvSpPr>
          <p:cNvPr id="4" name="Slide Number Placeholder 3"/>
          <p:cNvSpPr>
            <a:spLocks noGrp="1"/>
          </p:cNvSpPr>
          <p:nvPr>
            <p:ph type="sldNum" sz="quarter" idx="10"/>
          </p:nvPr>
        </p:nvSpPr>
        <p:spPr/>
        <p:txBody>
          <a:bodyPr/>
          <a:lstStyle/>
          <a:p>
            <a:fld id="{3B9E8CAA-239A-4DD8-9C92-D8A35240792B}" type="slidenum">
              <a:rPr lang="en-US" smtClean="0"/>
              <a:pPr/>
              <a:t>12</a:t>
            </a:fld>
            <a:endParaRPr lang="en-US"/>
          </a:p>
        </p:txBody>
      </p:sp>
    </p:spTree>
    <p:extLst>
      <p:ext uri="{BB962C8B-B14F-4D97-AF65-F5344CB8AC3E}">
        <p14:creationId xmlns:p14="http://schemas.microsoft.com/office/powerpoint/2010/main" val="385807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0AB8F31F-BAA4-4B7C-A70D-5E6EE9BEE692}" type="datetimeFigureOut">
              <a:rPr lang="fr-FR"/>
              <a:pPr>
                <a:defRPr/>
              </a:pPr>
              <a:t>17/12/2016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F506E87-AAEF-4DD6-A39E-569AFB2E623B}" type="slidenum">
              <a:rPr lang="fr-CA"/>
              <a:pPr>
                <a:defRPr/>
              </a:pPr>
              <a:t>‹#›</a:t>
            </a:fld>
            <a:endParaRPr lang="fr-CA"/>
          </a:p>
        </p:txBody>
      </p:sp>
    </p:spTree>
    <p:extLst>
      <p:ext uri="{BB962C8B-B14F-4D97-AF65-F5344CB8AC3E}">
        <p14:creationId xmlns:p14="http://schemas.microsoft.com/office/powerpoint/2010/main" val="242364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8CA889CE-4AF8-49D9-A473-3DDF8EB331C0}" type="datetimeFigureOut">
              <a:rPr lang="fr-FR"/>
              <a:pPr>
                <a:defRPr/>
              </a:pPr>
              <a:t>17/12/2016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34000F7-5770-47D1-AAB6-7AECB2305D3D}" type="slidenum">
              <a:rPr lang="fr-CA"/>
              <a:pPr>
                <a:defRPr/>
              </a:pPr>
              <a:t>‹#›</a:t>
            </a:fld>
            <a:endParaRPr lang="fr-CA"/>
          </a:p>
        </p:txBody>
      </p:sp>
    </p:spTree>
    <p:extLst>
      <p:ext uri="{BB962C8B-B14F-4D97-AF65-F5344CB8AC3E}">
        <p14:creationId xmlns:p14="http://schemas.microsoft.com/office/powerpoint/2010/main" val="221844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09AB1807-1724-4BAF-B41F-C2A491B9D99A}" type="datetimeFigureOut">
              <a:rPr lang="fr-FR"/>
              <a:pPr>
                <a:defRPr/>
              </a:pPr>
              <a:t>17/12/2016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B3C2FDA-44E6-4388-8878-B3D2433A9407}" type="slidenum">
              <a:rPr lang="fr-CA"/>
              <a:pPr>
                <a:defRPr/>
              </a:pPr>
              <a:t>‹#›</a:t>
            </a:fld>
            <a:endParaRPr lang="fr-CA"/>
          </a:p>
        </p:txBody>
      </p:sp>
    </p:spTree>
    <p:extLst>
      <p:ext uri="{BB962C8B-B14F-4D97-AF65-F5344CB8AC3E}">
        <p14:creationId xmlns:p14="http://schemas.microsoft.com/office/powerpoint/2010/main" val="2174628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normAutofit/>
          </a:bodyPr>
          <a:lstStyle/>
          <a:p>
            <a:pPr>
              <a:defRPr/>
            </a:pPr>
            <a:fld id="{6344CE44-F199-4762-9310-ED3FB41E2BA5}" type="slidenum">
              <a:rPr lang="fr-CA" smtClean="0"/>
              <a:pPr>
                <a:defRPr/>
              </a:pPr>
              <a:t>‹#›</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normAutofit/>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6344CE44-F199-4762-9310-ED3FB41E2BA5}" type="slidenum">
              <a:rPr lang="fr-CA" smtClean="0"/>
              <a:pPr>
                <a:defRPr/>
              </a:pPr>
              <a:t>‹#›</a:t>
            </a:fld>
            <a:endParaRPr lang="fr-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6344CE44-F199-4762-9310-ED3FB41E2BA5}" type="slidenum">
              <a:rPr lang="fr-CA" smtClean="0"/>
              <a:pPr>
                <a:defRPr/>
              </a:pPr>
              <a:t>‹#›</a:t>
            </a:fld>
            <a:endParaRPr lang="fr-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pPr>
              <a:defRPr/>
            </a:pPr>
            <a:fld id="{6344CE44-F199-4762-9310-ED3FB41E2BA5}" type="slidenum">
              <a:rPr lang="fr-CA" smtClean="0"/>
              <a:pPr>
                <a:defRPr/>
              </a:pPr>
              <a:t>‹#›</a:t>
            </a:fld>
            <a:endParaRPr lang="fr-CA"/>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9" name="Slide Number Placeholder 8"/>
          <p:cNvSpPr>
            <a:spLocks noGrp="1"/>
          </p:cNvSpPr>
          <p:nvPr>
            <p:ph type="sldNum" sz="quarter" idx="12"/>
          </p:nvPr>
        </p:nvSpPr>
        <p:spPr/>
        <p:txBody>
          <a:bodyPr/>
          <a:lstStyle/>
          <a:p>
            <a:pPr>
              <a:defRPr/>
            </a:pPr>
            <a:fld id="{6344CE44-F199-4762-9310-ED3FB41E2BA5}" type="slidenum">
              <a:rPr lang="fr-CA" smtClean="0"/>
              <a:pPr>
                <a:defRPr/>
              </a:pPr>
              <a:t>‹#›</a:t>
            </a:fld>
            <a:endParaRPr lang="fr-CA"/>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5" name="Slide Number Placeholder 4"/>
          <p:cNvSpPr>
            <a:spLocks noGrp="1"/>
          </p:cNvSpPr>
          <p:nvPr>
            <p:ph type="sldNum" sz="quarter" idx="12"/>
          </p:nvPr>
        </p:nvSpPr>
        <p:spPr/>
        <p:txBody>
          <a:bodyPr/>
          <a:lstStyle/>
          <a:p>
            <a:pPr>
              <a:defRPr/>
            </a:pPr>
            <a:fld id="{6344CE44-F199-4762-9310-ED3FB41E2BA5}" type="slidenum">
              <a:rPr lang="fr-CA" smtClean="0"/>
              <a:pPr>
                <a:defRPr/>
              </a:pPr>
              <a:t>‹#›</a:t>
            </a:fld>
            <a:endParaRPr lang="fr-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4" name="Slide Number Placeholder 3"/>
          <p:cNvSpPr>
            <a:spLocks noGrp="1"/>
          </p:cNvSpPr>
          <p:nvPr>
            <p:ph type="sldNum" sz="quarter" idx="12"/>
          </p:nvPr>
        </p:nvSpPr>
        <p:spPr/>
        <p:txBody>
          <a:bodyPr/>
          <a:lstStyle/>
          <a:p>
            <a:pPr>
              <a:defRPr/>
            </a:pPr>
            <a:fld id="{6344CE44-F199-4762-9310-ED3FB41E2BA5}" type="slidenum">
              <a:rPr lang="fr-CA" smtClean="0"/>
              <a:pPr>
                <a:defRPr/>
              </a:pPr>
              <a:t>‹#›</a:t>
            </a:fld>
            <a:endParaRPr lang="fr-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pPr>
              <a:defRPr/>
            </a:pPr>
            <a:fld id="{6344CE44-F199-4762-9310-ED3FB41E2BA5}" type="slidenum">
              <a:rPr lang="fr-CA" smtClean="0"/>
              <a:pPr>
                <a:defRPr/>
              </a:pPr>
              <a:t>‹#›</a:t>
            </a:fld>
            <a:endParaRPr lang="fr-CA"/>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atin typeface="Candara" panose="020E0502030303020204" pitchFamily="34" charset="0"/>
              </a:defRPr>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A" dirty="0"/>
          </a:p>
        </p:txBody>
      </p:sp>
      <p:sp>
        <p:nvSpPr>
          <p:cNvPr id="4" name="Espace réservé de la date 3"/>
          <p:cNvSpPr>
            <a:spLocks noGrp="1"/>
          </p:cNvSpPr>
          <p:nvPr>
            <p:ph type="dt" sz="half" idx="10"/>
          </p:nvPr>
        </p:nvSpPr>
        <p:spPr/>
        <p:txBody>
          <a:bodyPr/>
          <a:lstStyle>
            <a:lvl1pPr>
              <a:defRPr/>
            </a:lvl1pPr>
          </a:lstStyle>
          <a:p>
            <a:pPr>
              <a:defRPr/>
            </a:pPr>
            <a:fld id="{13C812E1-8D15-43E4-B87A-4499ABD4CD77}" type="datetimeFigureOut">
              <a:rPr lang="fr-FR"/>
              <a:pPr>
                <a:defRPr/>
              </a:pPr>
              <a:t>17/12/2016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CCFD953-A3B8-449E-8C50-18C2BFF42559}" type="slidenum">
              <a:rPr lang="fr-CA"/>
              <a:pPr>
                <a:defRPr/>
              </a:pPr>
              <a:t>‹#›</a:t>
            </a:fld>
            <a:endParaRPr lang="fr-CA"/>
          </a:p>
        </p:txBody>
      </p:sp>
    </p:spTree>
    <p:extLst>
      <p:ext uri="{BB962C8B-B14F-4D97-AF65-F5344CB8AC3E}">
        <p14:creationId xmlns:p14="http://schemas.microsoft.com/office/powerpoint/2010/main" val="1141738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pPr>
              <a:defRPr/>
            </a:pPr>
            <a:fld id="{6344CE44-F199-4762-9310-ED3FB41E2BA5}" type="slidenum">
              <a:rPr lang="fr-CA" smtClean="0"/>
              <a:pPr>
                <a:defRPr/>
              </a:pPr>
              <a:t>‹#›</a:t>
            </a:fld>
            <a:endParaRPr lang="fr-CA"/>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6344CE44-F199-4762-9310-ED3FB41E2BA5}" type="slidenum">
              <a:rPr lang="fr-CA" smtClean="0"/>
              <a:pPr>
                <a:defRPr/>
              </a:pPr>
              <a:t>‹#›</a:t>
            </a:fld>
            <a:endParaRPr lang="fr-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pPr>
              <a:defRPr/>
            </a:pPr>
            <a:fld id="{6344CE44-F199-4762-9310-ED3FB41E2BA5}" type="slidenum">
              <a:rPr lang="fr-CA" smtClean="0"/>
              <a:pPr>
                <a:defRPr/>
              </a:pPr>
              <a:t>‹#›</a:t>
            </a:fld>
            <a:endParaRPr lang="fr-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251555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latin typeface="Candara" panose="020E0502030303020204" pitchFamily="34" charset="0"/>
              </a:defRPr>
            </a:lvl1pPr>
            <a:lvl2pPr>
              <a:defRPr>
                <a:solidFill>
                  <a:schemeClr val="bg1"/>
                </a:solidFill>
                <a:latin typeface="Candara" panose="020E0502030303020204" pitchFamily="34" charset="0"/>
              </a:defRPr>
            </a:lvl2pPr>
            <a:lvl3pPr>
              <a:defRPr>
                <a:solidFill>
                  <a:schemeClr val="bg1"/>
                </a:solidFill>
                <a:latin typeface="Candara" panose="020E0502030303020204" pitchFamily="34" charset="0"/>
              </a:defRPr>
            </a:lvl3pPr>
            <a:lvl4pPr>
              <a:defRPr>
                <a:solidFill>
                  <a:schemeClr val="bg1"/>
                </a:solidFill>
                <a:latin typeface="Candara" panose="020E0502030303020204" pitchFamily="34" charset="0"/>
              </a:defRPr>
            </a:lvl4pPr>
            <a:lvl5pPr>
              <a:defRPr>
                <a:solidFill>
                  <a:schemeClr val="bg1"/>
                </a:solidFill>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212450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145487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1421725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8" name="Footer Placeholder 7"/>
          <p:cNvSpPr>
            <a:spLocks noGrp="1"/>
          </p:cNvSpPr>
          <p:nvPr>
            <p:ph type="ftr" sz="quarter" idx="11"/>
          </p:nvPr>
        </p:nvSpPr>
        <p:spPr/>
        <p:txBody>
          <a:bodyPr/>
          <a:lstStyle>
            <a:lvl1pPr>
              <a:defRPr/>
            </a:lvl1pPr>
          </a:lstStyle>
          <a:p>
            <a:pPr>
              <a:defRPr/>
            </a:pPr>
            <a:endParaRPr lang="fr-CA"/>
          </a:p>
        </p:txBody>
      </p:sp>
      <p:sp>
        <p:nvSpPr>
          <p:cNvPr id="9" name="Slide Number Placeholder 8"/>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2701850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4" name="Footer Placeholder 3"/>
          <p:cNvSpPr>
            <a:spLocks noGrp="1"/>
          </p:cNvSpPr>
          <p:nvPr>
            <p:ph type="ftr" sz="quarter" idx="11"/>
          </p:nvPr>
        </p:nvSpPr>
        <p:spPr/>
        <p:txBody>
          <a:bodyPr/>
          <a:lstStyle>
            <a:lvl1pPr>
              <a:defRPr/>
            </a:lvl1pPr>
          </a:lstStyle>
          <a:p>
            <a:pPr>
              <a:defRPr/>
            </a:pPr>
            <a:endParaRPr lang="fr-CA"/>
          </a:p>
        </p:txBody>
      </p:sp>
      <p:sp>
        <p:nvSpPr>
          <p:cNvPr id="5" name="Slide Number Placeholder 4"/>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132108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3" name="Footer Placeholder 2"/>
          <p:cNvSpPr>
            <a:spLocks noGrp="1"/>
          </p:cNvSpPr>
          <p:nvPr>
            <p:ph type="ftr" sz="quarter" idx="11"/>
          </p:nvPr>
        </p:nvSpPr>
        <p:spPr/>
        <p:txBody>
          <a:bodyPr/>
          <a:lstStyle>
            <a:lvl1pPr>
              <a:defRPr/>
            </a:lvl1pPr>
          </a:lstStyle>
          <a:p>
            <a:pPr>
              <a:defRPr/>
            </a:pPr>
            <a:endParaRPr lang="fr-CA"/>
          </a:p>
        </p:txBody>
      </p:sp>
      <p:sp>
        <p:nvSpPr>
          <p:cNvPr id="4" name="Slide Number Placeholder 3"/>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191647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CA32B801-ABE2-4444-A212-3C54FBD70E9D}" type="datetimeFigureOut">
              <a:rPr lang="fr-FR"/>
              <a:pPr>
                <a:defRPr/>
              </a:pPr>
              <a:t>17/12/2016</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8FA6011-CE5D-449B-8606-BBEDA453565A}" type="slidenum">
              <a:rPr lang="fr-CA"/>
              <a:pPr>
                <a:defRPr/>
              </a:pPr>
              <a:t>‹#›</a:t>
            </a:fld>
            <a:endParaRPr lang="fr-CA"/>
          </a:p>
        </p:txBody>
      </p:sp>
    </p:spTree>
    <p:extLst>
      <p:ext uri="{BB962C8B-B14F-4D97-AF65-F5344CB8AC3E}">
        <p14:creationId xmlns:p14="http://schemas.microsoft.com/office/powerpoint/2010/main" val="957047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1646219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6" name="Footer Placeholder 5"/>
          <p:cNvSpPr>
            <a:spLocks noGrp="1"/>
          </p:cNvSpPr>
          <p:nvPr>
            <p:ph type="ftr" sz="quarter" idx="11"/>
          </p:nvPr>
        </p:nvSpPr>
        <p:spPr/>
        <p:txBody>
          <a:bodyPr/>
          <a:lstStyle>
            <a:lvl1pPr>
              <a:defRPr/>
            </a:lvl1pPr>
          </a:lstStyle>
          <a:p>
            <a:pPr>
              <a:defRPr/>
            </a:pPr>
            <a:endParaRPr lang="fr-CA"/>
          </a:p>
        </p:txBody>
      </p:sp>
      <p:sp>
        <p:nvSpPr>
          <p:cNvPr id="7" name="Slide Number Placeholder 6"/>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1087812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757652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pPr>
              <a:defRPr/>
            </a:pPr>
            <a:fld id="{6344CE44-F199-4762-9310-ED3FB41E2BA5}" type="slidenum">
              <a:rPr lang="fr-CA" smtClean="0"/>
              <a:pPr>
                <a:defRPr/>
              </a:pPr>
              <a:t>‹#›</a:t>
            </a:fld>
            <a:endParaRPr lang="fr-CA"/>
          </a:p>
        </p:txBody>
      </p:sp>
    </p:spTree>
    <p:extLst>
      <p:ext uri="{BB962C8B-B14F-4D97-AF65-F5344CB8AC3E}">
        <p14:creationId xmlns:p14="http://schemas.microsoft.com/office/powerpoint/2010/main" val="36418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D57CB604-6222-4497-9422-31E9428C8D00}" type="datetimeFigureOut">
              <a:rPr lang="fr-FR"/>
              <a:pPr>
                <a:defRPr/>
              </a:pPr>
              <a:t>17/12/2016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5295C6E7-B544-4536-ACE8-7EA87001C57E}" type="slidenum">
              <a:rPr lang="fr-CA"/>
              <a:pPr>
                <a:defRPr/>
              </a:pPr>
              <a:t>‹#›</a:t>
            </a:fld>
            <a:endParaRPr lang="fr-CA"/>
          </a:p>
        </p:txBody>
      </p:sp>
    </p:spTree>
    <p:extLst>
      <p:ext uri="{BB962C8B-B14F-4D97-AF65-F5344CB8AC3E}">
        <p14:creationId xmlns:p14="http://schemas.microsoft.com/office/powerpoint/2010/main" val="166430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8D1E909D-F5E4-4E9E-847A-6E7AE2C0989B}" type="datetimeFigureOut">
              <a:rPr lang="fr-FR"/>
              <a:pPr>
                <a:defRPr/>
              </a:pPr>
              <a:t>17/12/2016</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1196D567-127C-49AB-BF64-47E76DC0CD68}" type="slidenum">
              <a:rPr lang="fr-CA"/>
              <a:pPr>
                <a:defRPr/>
              </a:pPr>
              <a:t>‹#›</a:t>
            </a:fld>
            <a:endParaRPr lang="fr-CA"/>
          </a:p>
        </p:txBody>
      </p:sp>
    </p:spTree>
    <p:extLst>
      <p:ext uri="{BB962C8B-B14F-4D97-AF65-F5344CB8AC3E}">
        <p14:creationId xmlns:p14="http://schemas.microsoft.com/office/powerpoint/2010/main" val="2167599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CF120A01-2C25-4FF7-9688-B6B6B0CBB6AB}" type="datetimeFigureOut">
              <a:rPr lang="fr-FR"/>
              <a:pPr>
                <a:defRPr/>
              </a:pPr>
              <a:t>17/12/2016</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B6327F9D-D10A-476C-B6FE-CC853EEFDFD7}" type="slidenum">
              <a:rPr lang="fr-CA"/>
              <a:pPr>
                <a:defRPr/>
              </a:pPr>
              <a:t>‹#›</a:t>
            </a:fld>
            <a:endParaRPr lang="fr-CA"/>
          </a:p>
        </p:txBody>
      </p:sp>
    </p:spTree>
    <p:extLst>
      <p:ext uri="{BB962C8B-B14F-4D97-AF65-F5344CB8AC3E}">
        <p14:creationId xmlns:p14="http://schemas.microsoft.com/office/powerpoint/2010/main" val="375380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C9B5CA6-8ABE-4B9C-9DCB-4627B864B02E}" type="datetimeFigureOut">
              <a:rPr lang="fr-FR"/>
              <a:pPr>
                <a:defRPr/>
              </a:pPr>
              <a:t>17/12/2016</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33518A6F-4AF1-4246-8F12-AD4ECE65E83F}" type="slidenum">
              <a:rPr lang="fr-CA"/>
              <a:pPr>
                <a:defRPr/>
              </a:pPr>
              <a:t>‹#›</a:t>
            </a:fld>
            <a:endParaRPr lang="fr-CA"/>
          </a:p>
        </p:txBody>
      </p:sp>
    </p:spTree>
    <p:extLst>
      <p:ext uri="{BB962C8B-B14F-4D97-AF65-F5344CB8AC3E}">
        <p14:creationId xmlns:p14="http://schemas.microsoft.com/office/powerpoint/2010/main" val="403133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265504C-395F-4FE3-AACD-4468EF55F852}" type="datetimeFigureOut">
              <a:rPr lang="fr-FR"/>
              <a:pPr>
                <a:defRPr/>
              </a:pPr>
              <a:t>17/12/2016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F174EE7-70D3-469C-AD8E-D71B80350CCD}" type="slidenum">
              <a:rPr lang="fr-CA"/>
              <a:pPr>
                <a:defRPr/>
              </a:pPr>
              <a:t>‹#›</a:t>
            </a:fld>
            <a:endParaRPr lang="fr-CA"/>
          </a:p>
        </p:txBody>
      </p:sp>
    </p:spTree>
    <p:extLst>
      <p:ext uri="{BB962C8B-B14F-4D97-AF65-F5344CB8AC3E}">
        <p14:creationId xmlns:p14="http://schemas.microsoft.com/office/powerpoint/2010/main" val="298543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172DF2C9-7A76-48BB-BFE3-1C5C2119AA57}" type="datetimeFigureOut">
              <a:rPr lang="fr-FR"/>
              <a:pPr>
                <a:defRPr/>
              </a:pPr>
              <a:t>17/12/2016</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40E1BB1-EB95-43B1-8DE4-C913E428840D}" type="slidenum">
              <a:rPr lang="fr-CA"/>
              <a:pPr>
                <a:defRPr/>
              </a:pPr>
              <a:t>‹#›</a:t>
            </a:fld>
            <a:endParaRPr lang="fr-CA"/>
          </a:p>
        </p:txBody>
      </p:sp>
    </p:spTree>
    <p:extLst>
      <p:ext uri="{BB962C8B-B14F-4D97-AF65-F5344CB8AC3E}">
        <p14:creationId xmlns:p14="http://schemas.microsoft.com/office/powerpoint/2010/main" val="99365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4B1F3BD-88AA-46FE-9C9D-C30494974AE0}" type="datetimeFigureOut">
              <a:rPr lang="fr-FR"/>
              <a:pPr>
                <a:defRPr/>
              </a:pPr>
              <a:t>17/12/2016</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344CE44-F199-4762-9310-ED3FB41E2BA5}"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a:defRPr/>
            </a:pPr>
            <a:fld id="{D4B1F3BD-88AA-46FE-9C9D-C30494974AE0}" type="datetimeFigureOut">
              <a:rPr lang="fr-FR" smtClean="0"/>
              <a:pPr>
                <a:defRPr/>
              </a:pPr>
              <a:t>17/12/2016</a:t>
            </a:fld>
            <a:endParaRPr lang="fr-CA"/>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a:defRPr/>
            </a:pPr>
            <a:endParaRPr lang="fr-CA"/>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a:defRPr/>
            </a:pPr>
            <a:fld id="{6344CE44-F199-4762-9310-ED3FB41E2BA5}" type="slidenum">
              <a:rPr lang="fr-CA" smtClean="0"/>
              <a:pPr>
                <a:defRPr/>
              </a:pPr>
              <a:t>‹#›</a:t>
            </a:fld>
            <a:endParaRPr lang="fr-C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D4B1F3BD-88AA-46FE-9C9D-C30494974AE0}" type="datetimeFigureOut">
              <a:rPr lang="fr-FR" smtClean="0"/>
              <a:pPr>
                <a:defRPr/>
              </a:pPr>
              <a:t>17/12/2016</a:t>
            </a:fld>
            <a:endParaRPr lang="fr-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344CE44-F199-4762-9310-ED3FB41E2BA5}" type="slidenum">
              <a:rPr lang="fr-CA" smtClean="0"/>
              <a:pPr>
                <a:defRPr/>
              </a:pPr>
              <a:t>‹#›</a:t>
            </a:fld>
            <a:endParaRPr lang="fr-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Arial" pitchFamily="34" charset="0"/>
        </a:defRPr>
      </a:lvl2pPr>
      <a:lvl3pPr algn="ctr" rtl="0" eaLnBrk="1" fontAlgn="base" hangingPunct="1">
        <a:spcBef>
          <a:spcPct val="0"/>
        </a:spcBef>
        <a:spcAft>
          <a:spcPct val="0"/>
        </a:spcAft>
        <a:defRPr sz="4400">
          <a:solidFill>
            <a:schemeClr val="tx2"/>
          </a:solidFill>
          <a:latin typeface="Arial" pitchFamily="34" charset="0"/>
          <a:cs typeface="Arial" pitchFamily="34" charset="0"/>
        </a:defRPr>
      </a:lvl3pPr>
      <a:lvl4pPr algn="ctr" rtl="0" eaLnBrk="1" fontAlgn="base" hangingPunct="1">
        <a:spcBef>
          <a:spcPct val="0"/>
        </a:spcBef>
        <a:spcAft>
          <a:spcPct val="0"/>
        </a:spcAft>
        <a:defRPr sz="4400">
          <a:solidFill>
            <a:schemeClr val="tx2"/>
          </a:solidFill>
          <a:latin typeface="Arial" pitchFamily="34" charset="0"/>
          <a:cs typeface="Arial" pitchFamily="34" charset="0"/>
        </a:defRPr>
      </a:lvl4pPr>
      <a:lvl5pPr algn="ctr" rtl="0" eaLnBrk="1" fontAlgn="base" hangingPunct="1">
        <a:spcBef>
          <a:spcPct val="0"/>
        </a:spcBef>
        <a:spcAft>
          <a:spcPct val="0"/>
        </a:spcAft>
        <a:defRPr sz="44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lstStyle/>
          <a:p>
            <a:r>
              <a:rPr lang="en-US" sz="5400" b="1" dirty="0">
                <a:solidFill>
                  <a:schemeClr val="accent2">
                    <a:lumMod val="75000"/>
                  </a:schemeClr>
                </a:solidFill>
              </a:rPr>
              <a:t>Adverse Effects of Chemotherapy </a:t>
            </a:r>
            <a:r>
              <a:rPr lang="en-US" b="1" dirty="0">
                <a:solidFill>
                  <a:srgbClr val="FFFF00"/>
                </a:solidFill>
                <a:effectLst>
                  <a:outerShdw blurRad="38100" dist="38100" dir="2700000" algn="tl">
                    <a:srgbClr val="000000">
                      <a:alpha val="43137"/>
                    </a:srgbClr>
                  </a:outerShdw>
                </a:effectLst>
              </a:rPr>
              <a:t/>
            </a:r>
            <a:br>
              <a:rPr lang="en-US" b="1" dirty="0">
                <a:solidFill>
                  <a:srgbClr val="FFFF00"/>
                </a:solidFill>
                <a:effectLst>
                  <a:outerShdw blurRad="38100" dist="38100" dir="2700000" algn="tl">
                    <a:srgbClr val="000000">
                      <a:alpha val="43137"/>
                    </a:srgbClr>
                  </a:outerShdw>
                </a:effectLst>
              </a:rPr>
            </a:br>
            <a:endParaRPr lang="en-US" dirty="0"/>
          </a:p>
        </p:txBody>
      </p:sp>
      <p:sp>
        <p:nvSpPr>
          <p:cNvPr id="4" name="Subtitle 2"/>
          <p:cNvSpPr>
            <a:spLocks noGrp="1"/>
          </p:cNvSpPr>
          <p:nvPr>
            <p:ph type="subTitle" idx="1"/>
          </p:nvPr>
        </p:nvSpPr>
        <p:spPr>
          <a:xfrm>
            <a:off x="1371600" y="3581400"/>
            <a:ext cx="64008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latin typeface="Times New Roman" panose="02020603050405020304" pitchFamily="18" charset="0"/>
                <a:cs typeface="Times New Roman" panose="02020603050405020304" pitchFamily="18" charset="0"/>
              </a:rPr>
              <a:t>Dr. Saba Ghaffary</a:t>
            </a:r>
          </a:p>
          <a:p>
            <a:r>
              <a:rPr lang="en-US" sz="2200" dirty="0" smtClean="0">
                <a:solidFill>
                  <a:schemeClr val="tx1"/>
                </a:solidFill>
                <a:latin typeface="Times New Roman" panose="02020603050405020304" pitchFamily="18" charset="0"/>
                <a:cs typeface="Times New Roman" panose="02020603050405020304" pitchFamily="18" charset="0"/>
              </a:rPr>
              <a:t>Assistant Professor of Clinical Pharmacy</a:t>
            </a:r>
          </a:p>
          <a:p>
            <a:r>
              <a:rPr lang="en-US" sz="2200" dirty="0" smtClean="0">
                <a:solidFill>
                  <a:schemeClr val="tx1"/>
                </a:solidFill>
                <a:latin typeface="Times New Roman" panose="02020603050405020304" pitchFamily="18" charset="0"/>
                <a:cs typeface="Times New Roman" panose="02020603050405020304" pitchFamily="18" charset="0"/>
              </a:rPr>
              <a:t>Tabriz University of Medical Sciences</a:t>
            </a:r>
          </a:p>
          <a:p>
            <a:r>
              <a:rPr lang="en-US" sz="2400" dirty="0" smtClean="0">
                <a:solidFill>
                  <a:schemeClr val="tx1"/>
                </a:solidFill>
              </a:rPr>
              <a:t> </a:t>
            </a:r>
          </a:p>
          <a:p>
            <a:endParaRPr lang="en-US" sz="2400" dirty="0"/>
          </a:p>
        </p:txBody>
      </p:sp>
    </p:spTree>
    <p:extLst>
      <p:ext uri="{BB962C8B-B14F-4D97-AF65-F5344CB8AC3E}">
        <p14:creationId xmlns:p14="http://schemas.microsoft.com/office/powerpoint/2010/main" val="124476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altLang="en-US" dirty="0" err="1" smtClean="0">
                <a:latin typeface="+mj-lt"/>
              </a:rPr>
              <a:t>Anemia</a:t>
            </a:r>
            <a:r>
              <a:rPr lang="fr-CA" altLang="en-US" dirty="0" smtClean="0">
                <a:latin typeface="+mj-lt"/>
              </a:rPr>
              <a:t> and </a:t>
            </a:r>
            <a:r>
              <a:rPr lang="fr-CA" altLang="en-US" dirty="0" err="1" smtClean="0">
                <a:latin typeface="+mj-lt"/>
              </a:rPr>
              <a:t>erythropoietin</a:t>
            </a:r>
            <a:endParaRPr lang="fr-CA" altLang="en-US" dirty="0" smtClean="0">
              <a:latin typeface="+mj-lt"/>
            </a:endParaRPr>
          </a:p>
        </p:txBody>
      </p:sp>
      <p:sp>
        <p:nvSpPr>
          <p:cNvPr id="5123" name="Espace réservé du contenu 2"/>
          <p:cNvSpPr>
            <a:spLocks noGrp="1"/>
          </p:cNvSpPr>
          <p:nvPr>
            <p:ph idx="1"/>
          </p:nvPr>
        </p:nvSpPr>
        <p:spPr>
          <a:xfrm>
            <a:off x="457200" y="1524000"/>
            <a:ext cx="8229600" cy="4976813"/>
          </a:xfrm>
        </p:spPr>
        <p:txBody>
          <a:bodyPr/>
          <a:lstStyle/>
          <a:p>
            <a:r>
              <a:rPr lang="en-US" sz="2400" dirty="0">
                <a:latin typeface="+mj-lt"/>
              </a:rPr>
              <a:t>Anemia usually is not a dose-limiting toxicity </a:t>
            </a:r>
            <a:r>
              <a:rPr lang="en-US" sz="2400" dirty="0" smtClean="0">
                <a:latin typeface="+mj-lt"/>
              </a:rPr>
              <a:t>commonly associated </a:t>
            </a:r>
            <a:r>
              <a:rPr lang="en-US" sz="2400" dirty="0">
                <a:latin typeface="+mj-lt"/>
              </a:rPr>
              <a:t>with cytotoxic chemotherapy, because RBCs </a:t>
            </a:r>
            <a:r>
              <a:rPr lang="en-US" sz="2400" dirty="0" smtClean="0">
                <a:latin typeface="+mj-lt"/>
              </a:rPr>
              <a:t>survive approximately </a:t>
            </a:r>
            <a:r>
              <a:rPr lang="en-US" sz="2400" dirty="0">
                <a:latin typeface="+mj-lt"/>
              </a:rPr>
              <a:t>120 days. </a:t>
            </a:r>
            <a:endParaRPr lang="en-US" sz="2400" dirty="0" smtClean="0">
              <a:latin typeface="+mj-lt"/>
            </a:endParaRPr>
          </a:p>
          <a:p>
            <a:endParaRPr lang="en-US" sz="2400" dirty="0" smtClean="0">
              <a:latin typeface="+mj-lt"/>
            </a:endParaRPr>
          </a:p>
          <a:p>
            <a:r>
              <a:rPr lang="en-US" altLang="en-US" sz="2400" dirty="0" smtClean="0">
                <a:latin typeface="+mj-lt"/>
              </a:rPr>
              <a:t>Chemotherapy predominantly affects RBCs by causing anisocytosis and </a:t>
            </a:r>
            <a:r>
              <a:rPr lang="en-US" altLang="en-US" sz="2400" dirty="0" err="1" smtClean="0">
                <a:latin typeface="+mj-lt"/>
              </a:rPr>
              <a:t>macrocytosis</a:t>
            </a:r>
            <a:endParaRPr lang="en-US" altLang="en-US" sz="2400" dirty="0" smtClean="0">
              <a:latin typeface="+mj-lt"/>
            </a:endParaRPr>
          </a:p>
          <a:p>
            <a:pPr lvl="1"/>
            <a:r>
              <a:rPr lang="en-US" altLang="en-US" sz="2400" dirty="0" smtClean="0">
                <a:solidFill>
                  <a:srgbClr val="00B050"/>
                </a:solidFill>
                <a:latin typeface="+mj-lt"/>
              </a:rPr>
              <a:t>Folic acid analogs, hydroxyurea, purine antagonists, and pyrimidine antagonists</a:t>
            </a:r>
          </a:p>
          <a:p>
            <a:pPr marL="457200" lvl="1" indent="0">
              <a:buNone/>
            </a:pPr>
            <a:endParaRPr lang="en-US" altLang="en-US" sz="2400" dirty="0" smtClean="0">
              <a:solidFill>
                <a:srgbClr val="00B050"/>
              </a:solidFill>
              <a:latin typeface="+mj-lt"/>
            </a:endParaRPr>
          </a:p>
          <a:p>
            <a:r>
              <a:rPr lang="en-US" altLang="en-US" sz="2400" dirty="0" smtClean="0">
                <a:latin typeface="+mj-lt"/>
              </a:rPr>
              <a:t>Anemia commonly occurs in cancer patients secondary to the primary disease and chemotherapy</a:t>
            </a:r>
          </a:p>
          <a:p>
            <a:endParaRPr lang="fr-CA" altLang="en-US" sz="2400" dirty="0" smtClean="0">
              <a:latin typeface="+mj-lt"/>
            </a:endParaRPr>
          </a:p>
        </p:txBody>
      </p:sp>
    </p:spTree>
    <p:extLst>
      <p:ext uri="{BB962C8B-B14F-4D97-AF65-F5344CB8AC3E}">
        <p14:creationId xmlns:p14="http://schemas.microsoft.com/office/powerpoint/2010/main" val="2102957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4638"/>
            <a:ext cx="8229600" cy="944562"/>
          </a:xfrm>
        </p:spPr>
        <p:txBody>
          <a:bodyPr/>
          <a:lstStyle/>
          <a:p>
            <a:r>
              <a:rPr lang="fr-CA" altLang="en-US" sz="4000" dirty="0" smtClean="0">
                <a:latin typeface="+mj-lt"/>
              </a:rPr>
              <a:t>Recombinant </a:t>
            </a:r>
            <a:r>
              <a:rPr lang="fr-CA" altLang="en-US" sz="4000" dirty="0" err="1" smtClean="0">
                <a:latin typeface="+mj-lt"/>
              </a:rPr>
              <a:t>human</a:t>
            </a:r>
            <a:r>
              <a:rPr lang="fr-CA" altLang="en-US" sz="4000" dirty="0">
                <a:latin typeface="+mj-lt"/>
              </a:rPr>
              <a:t> </a:t>
            </a:r>
            <a:r>
              <a:rPr lang="fr-CA" altLang="en-US" sz="4000" dirty="0" err="1" smtClean="0">
                <a:latin typeface="+mj-lt"/>
              </a:rPr>
              <a:t>erythropoietin</a:t>
            </a:r>
            <a:endParaRPr lang="fr-CA" altLang="en-US" sz="4000" dirty="0" smtClean="0">
              <a:latin typeface="+mj-lt"/>
            </a:endParaRPr>
          </a:p>
        </p:txBody>
      </p:sp>
      <p:sp>
        <p:nvSpPr>
          <p:cNvPr id="5123" name="Espace réservé du contenu 2"/>
          <p:cNvSpPr>
            <a:spLocks noGrp="1"/>
          </p:cNvSpPr>
          <p:nvPr>
            <p:ph idx="1"/>
          </p:nvPr>
        </p:nvSpPr>
        <p:spPr>
          <a:xfrm>
            <a:off x="304800" y="1295400"/>
            <a:ext cx="8610600" cy="4662488"/>
          </a:xfrm>
        </p:spPr>
        <p:txBody>
          <a:bodyPr/>
          <a:lstStyle/>
          <a:p>
            <a:r>
              <a:rPr lang="en-US" altLang="en-US" sz="2200" dirty="0" smtClean="0">
                <a:latin typeface="+mj-lt"/>
              </a:rPr>
              <a:t>150 units/ kg three times per week rounded to a standard dose of 10,000 units Or 40,000 units once weekly</a:t>
            </a:r>
          </a:p>
          <a:p>
            <a:r>
              <a:rPr lang="en-US" altLang="en-US" sz="2200" dirty="0" smtClean="0">
                <a:latin typeface="+mj-lt"/>
              </a:rPr>
              <a:t>For 4 weeks</a:t>
            </a:r>
          </a:p>
          <a:p>
            <a:pPr lvl="1"/>
            <a:r>
              <a:rPr lang="en-US" altLang="en-US" sz="2200" dirty="0" smtClean="0">
                <a:latin typeface="+mj-lt"/>
              </a:rPr>
              <a:t>If the </a:t>
            </a:r>
            <a:r>
              <a:rPr lang="en-US" altLang="en-US" sz="2200" dirty="0" err="1" smtClean="0">
                <a:latin typeface="+mj-lt"/>
              </a:rPr>
              <a:t>Hgb</a:t>
            </a:r>
            <a:r>
              <a:rPr lang="en-US" altLang="en-US" sz="2200" dirty="0" smtClean="0">
                <a:latin typeface="+mj-lt"/>
              </a:rPr>
              <a:t> increases less than 1 g/</a:t>
            </a:r>
            <a:r>
              <a:rPr lang="en-US" altLang="en-US" sz="2200" dirty="0" err="1" smtClean="0">
                <a:latin typeface="+mj-lt"/>
              </a:rPr>
              <a:t>dL</a:t>
            </a:r>
            <a:r>
              <a:rPr lang="en-US" altLang="en-US" sz="2200" dirty="0" smtClean="0">
                <a:latin typeface="+mj-lt"/>
              </a:rPr>
              <a:t>, then the dose should be increased to 300 units/kg three times weekly or 60,000 units once weekly.</a:t>
            </a:r>
          </a:p>
          <a:p>
            <a:r>
              <a:rPr lang="en-US" sz="2200" dirty="0">
                <a:latin typeface="+mn-lt"/>
              </a:rPr>
              <a:t>patients who do not respond positively within 6 </a:t>
            </a:r>
            <a:r>
              <a:rPr lang="en-US" sz="2200" dirty="0" smtClean="0">
                <a:latin typeface="+mn-lt"/>
              </a:rPr>
              <a:t>to 8 </a:t>
            </a:r>
            <a:r>
              <a:rPr lang="en-US" sz="2200" dirty="0">
                <a:latin typeface="+mn-lt"/>
              </a:rPr>
              <a:t>weeks should discontinue therapy. </a:t>
            </a:r>
            <a:endParaRPr lang="en-US" sz="2200" dirty="0" smtClean="0">
              <a:latin typeface="+mn-lt"/>
            </a:endParaRPr>
          </a:p>
          <a:p>
            <a:endParaRPr lang="en-US" altLang="en-US" sz="2200" dirty="0" smtClean="0">
              <a:latin typeface="+mn-lt"/>
            </a:endParaRPr>
          </a:p>
          <a:p>
            <a:r>
              <a:rPr lang="en-US" altLang="en-US" sz="2200" dirty="0" smtClean="0">
                <a:latin typeface="+mj-lt"/>
              </a:rPr>
              <a:t>Increased risk for thromboembolic events. </a:t>
            </a:r>
            <a:endParaRPr lang="en-US" altLang="en-US" sz="2200" dirty="0">
              <a:latin typeface="+mj-lt"/>
            </a:endParaRPr>
          </a:p>
          <a:p>
            <a:endParaRPr lang="en-US" altLang="en-US" sz="2200" dirty="0">
              <a:latin typeface="+mj-lt"/>
            </a:endParaRPr>
          </a:p>
          <a:p>
            <a:r>
              <a:rPr lang="en-US" sz="2200" dirty="0" err="1" smtClean="0">
                <a:latin typeface="+mj-lt"/>
              </a:rPr>
              <a:t>Hgb</a:t>
            </a:r>
            <a:r>
              <a:rPr lang="en-US" sz="2200" dirty="0">
                <a:latin typeface="+mj-lt"/>
              </a:rPr>
              <a:t> </a:t>
            </a:r>
            <a:r>
              <a:rPr lang="en-US" sz="2200" dirty="0" smtClean="0">
                <a:latin typeface="+mj-lt"/>
              </a:rPr>
              <a:t>concentration </a:t>
            </a:r>
            <a:r>
              <a:rPr lang="en-US" sz="2200" dirty="0">
                <a:latin typeface="+mj-lt"/>
              </a:rPr>
              <a:t>less than 10 g/</a:t>
            </a:r>
            <a:r>
              <a:rPr lang="en-US" sz="2200" dirty="0" err="1">
                <a:latin typeface="+mj-lt"/>
              </a:rPr>
              <a:t>dL</a:t>
            </a:r>
            <a:r>
              <a:rPr lang="en-US" sz="2200" dirty="0" smtClean="0">
                <a:latin typeface="+mj-lt"/>
              </a:rPr>
              <a:t>.</a:t>
            </a:r>
          </a:p>
          <a:p>
            <a:r>
              <a:rPr lang="en-US" sz="2200" dirty="0">
                <a:latin typeface="+mj-lt"/>
              </a:rPr>
              <a:t>I</a:t>
            </a:r>
            <a:r>
              <a:rPr lang="en-US" sz="2200" dirty="0" smtClean="0">
                <a:latin typeface="+mj-lt"/>
              </a:rPr>
              <a:t>ncreased </a:t>
            </a:r>
            <a:r>
              <a:rPr lang="en-US" sz="2200" dirty="0">
                <a:latin typeface="+mj-lt"/>
              </a:rPr>
              <a:t>mortality </a:t>
            </a:r>
            <a:r>
              <a:rPr lang="en-US" sz="2200" dirty="0" smtClean="0">
                <a:latin typeface="+mj-lt"/>
              </a:rPr>
              <a:t>in </a:t>
            </a:r>
            <a:r>
              <a:rPr lang="en-US" sz="2200" dirty="0" err="1" smtClean="0">
                <a:latin typeface="+mj-lt"/>
              </a:rPr>
              <a:t>Hgb</a:t>
            </a:r>
            <a:r>
              <a:rPr lang="en-US" sz="2200" dirty="0" smtClean="0">
                <a:latin typeface="+mj-lt"/>
              </a:rPr>
              <a:t> </a:t>
            </a:r>
            <a:r>
              <a:rPr lang="en-US" sz="2200" dirty="0">
                <a:latin typeface="+mj-lt"/>
              </a:rPr>
              <a:t>levels greater than 12 g/</a:t>
            </a:r>
            <a:r>
              <a:rPr lang="en-US" sz="2200" dirty="0" err="1">
                <a:latin typeface="+mj-lt"/>
              </a:rPr>
              <a:t>dL</a:t>
            </a:r>
            <a:r>
              <a:rPr lang="en-US" sz="2200" dirty="0">
                <a:latin typeface="+mj-lt"/>
              </a:rPr>
              <a:t> </a:t>
            </a:r>
            <a:endParaRPr lang="en-US" altLang="en-US" sz="2200" dirty="0" smtClean="0">
              <a:latin typeface="+mj-lt"/>
            </a:endParaRPr>
          </a:p>
        </p:txBody>
      </p:sp>
    </p:spTree>
    <p:extLst>
      <p:ext uri="{BB962C8B-B14F-4D97-AF65-F5344CB8AC3E}">
        <p14:creationId xmlns:p14="http://schemas.microsoft.com/office/powerpoint/2010/main" val="4186191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THROMBOTIC EVENTS</a:t>
            </a:r>
          </a:p>
        </p:txBody>
      </p:sp>
      <p:sp>
        <p:nvSpPr>
          <p:cNvPr id="3" name="Content Placeholder 2"/>
          <p:cNvSpPr>
            <a:spLocks noGrp="1"/>
          </p:cNvSpPr>
          <p:nvPr>
            <p:ph idx="1"/>
          </p:nvPr>
        </p:nvSpPr>
        <p:spPr/>
        <p:txBody>
          <a:bodyPr/>
          <a:lstStyle/>
          <a:p>
            <a:r>
              <a:rPr lang="en-US" sz="2400" dirty="0">
                <a:latin typeface="+mj-lt"/>
              </a:rPr>
              <a:t>Up to one-third of </a:t>
            </a:r>
            <a:r>
              <a:rPr lang="en-US" sz="2400" dirty="0" smtClean="0">
                <a:latin typeface="+mj-lt"/>
              </a:rPr>
              <a:t>apparently healthy </a:t>
            </a:r>
            <a:r>
              <a:rPr lang="en-US" sz="2400" dirty="0">
                <a:latin typeface="+mj-lt"/>
              </a:rPr>
              <a:t>adults who exhibit otherwise unexplained </a:t>
            </a:r>
            <a:r>
              <a:rPr lang="en-US" sz="2400" dirty="0" smtClean="0">
                <a:latin typeface="+mj-lt"/>
              </a:rPr>
              <a:t>deep vein </a:t>
            </a:r>
            <a:r>
              <a:rPr lang="en-US" sz="2400" dirty="0">
                <a:latin typeface="+mj-lt"/>
              </a:rPr>
              <a:t>thrombosis eventually are proved to have a malignancy</a:t>
            </a:r>
            <a:r>
              <a:rPr lang="en-US" sz="2400" dirty="0" smtClean="0">
                <a:latin typeface="+mj-lt"/>
              </a:rPr>
              <a:t>.</a:t>
            </a:r>
          </a:p>
          <a:p>
            <a:endParaRPr lang="en-US" sz="2400" dirty="0" smtClean="0">
              <a:latin typeface="+mj-lt"/>
            </a:endParaRPr>
          </a:p>
          <a:p>
            <a:r>
              <a:rPr lang="en-US" sz="2400" dirty="0" smtClean="0">
                <a:latin typeface="+mj-lt"/>
              </a:rPr>
              <a:t>risk factors: type </a:t>
            </a:r>
            <a:r>
              <a:rPr lang="en-US" sz="2400" dirty="0">
                <a:latin typeface="+mj-lt"/>
              </a:rPr>
              <a:t>of cancer, stage of </a:t>
            </a:r>
            <a:r>
              <a:rPr lang="en-US" sz="2400" dirty="0" smtClean="0">
                <a:latin typeface="+mj-lt"/>
              </a:rPr>
              <a:t>cancer, comorbidities</a:t>
            </a:r>
            <a:r>
              <a:rPr lang="en-US" sz="2400" dirty="0">
                <a:latin typeface="+mj-lt"/>
              </a:rPr>
              <a:t>, mobility, and type of systemic anticancer </a:t>
            </a:r>
            <a:r>
              <a:rPr lang="en-US" sz="2400" dirty="0" smtClean="0">
                <a:latin typeface="+mj-lt"/>
              </a:rPr>
              <a:t>therapy</a:t>
            </a:r>
          </a:p>
          <a:p>
            <a:endParaRPr lang="en-US" sz="2400" dirty="0">
              <a:latin typeface="+mj-lt"/>
            </a:endParaRPr>
          </a:p>
          <a:p>
            <a:r>
              <a:rPr lang="en-US" sz="2400" dirty="0" smtClean="0">
                <a:latin typeface="+mj-lt"/>
              </a:rPr>
              <a:t>Pancreatic</a:t>
            </a:r>
            <a:r>
              <a:rPr lang="en-US" sz="2400" dirty="0">
                <a:latin typeface="+mj-lt"/>
              </a:rPr>
              <a:t>, stomach, kidney, </a:t>
            </a:r>
            <a:r>
              <a:rPr lang="en-US" sz="2400" dirty="0" smtClean="0">
                <a:latin typeface="+mj-lt"/>
              </a:rPr>
              <a:t>lung, brain</a:t>
            </a:r>
            <a:r>
              <a:rPr lang="en-US" sz="2400" dirty="0">
                <a:latin typeface="+mj-lt"/>
              </a:rPr>
              <a:t>, and </a:t>
            </a:r>
            <a:r>
              <a:rPr lang="en-US" sz="2400" dirty="0" smtClean="0">
                <a:latin typeface="+mj-lt"/>
              </a:rPr>
              <a:t>uterine, APL</a:t>
            </a:r>
          </a:p>
          <a:p>
            <a:endParaRPr lang="en-US" sz="2400" dirty="0" smtClean="0">
              <a:latin typeface="+mj-lt"/>
            </a:endParaRPr>
          </a:p>
          <a:p>
            <a:r>
              <a:rPr lang="en-US" sz="2400" dirty="0">
                <a:latin typeface="+mj-lt"/>
              </a:rPr>
              <a:t>thalidomide, </a:t>
            </a:r>
            <a:r>
              <a:rPr lang="en-US" sz="2400" dirty="0" err="1">
                <a:latin typeface="+mj-lt"/>
              </a:rPr>
              <a:t>lenalidomide</a:t>
            </a:r>
            <a:r>
              <a:rPr lang="en-US" sz="2400" dirty="0">
                <a:latin typeface="+mj-lt"/>
              </a:rPr>
              <a:t>, and bevacizumab</a:t>
            </a:r>
          </a:p>
        </p:txBody>
      </p:sp>
    </p:spTree>
    <p:extLst>
      <p:ext uri="{BB962C8B-B14F-4D97-AF65-F5344CB8AC3E}">
        <p14:creationId xmlns:p14="http://schemas.microsoft.com/office/powerpoint/2010/main" val="129072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a:xfrm>
            <a:off x="685800" y="228600"/>
            <a:ext cx="7772400" cy="1143000"/>
          </a:xfrm>
        </p:spPr>
        <p:txBody>
          <a:bodyPr>
            <a:normAutofit/>
          </a:bodyPr>
          <a:lstStyle/>
          <a:p>
            <a:r>
              <a:rPr lang="en-US" sz="3200" dirty="0" smtClean="0">
                <a:solidFill>
                  <a:schemeClr val="bg1"/>
                </a:solidFill>
              </a:rPr>
              <a:t>Gastrointestinal </a:t>
            </a:r>
            <a:r>
              <a:rPr lang="en-US" sz="3200" dirty="0">
                <a:solidFill>
                  <a:schemeClr val="bg1"/>
                </a:solidFill>
              </a:rPr>
              <a:t>Tract </a:t>
            </a:r>
            <a:r>
              <a:rPr lang="en-US" sz="3200" dirty="0" smtClean="0">
                <a:solidFill>
                  <a:schemeClr val="bg1"/>
                </a:solidFill>
              </a:rPr>
              <a:t>Toxicities</a:t>
            </a:r>
            <a:endParaRPr lang="fr-CA" altLang="en-US" sz="3200" dirty="0" smtClean="0">
              <a:solidFill>
                <a:schemeClr val="bg1"/>
              </a:solidFill>
              <a:latin typeface="Calibri" panose="020F0502020204030204" pitchFamily="34" charset="0"/>
            </a:endParaRPr>
          </a:p>
        </p:txBody>
      </p:sp>
      <p:sp>
        <p:nvSpPr>
          <p:cNvPr id="6147" name="Espace réservé du contenu 2"/>
          <p:cNvSpPr>
            <a:spLocks noGrp="1"/>
          </p:cNvSpPr>
          <p:nvPr>
            <p:ph idx="1"/>
          </p:nvPr>
        </p:nvSpPr>
        <p:spPr>
          <a:xfrm>
            <a:off x="685800" y="1600200"/>
            <a:ext cx="7772400" cy="4038599"/>
          </a:xfrm>
        </p:spPr>
        <p:txBody>
          <a:bodyPr>
            <a:normAutofit/>
          </a:bodyPr>
          <a:lstStyle/>
          <a:p>
            <a:r>
              <a:rPr lang="en-US" altLang="en-US" sz="2400" dirty="0">
                <a:solidFill>
                  <a:schemeClr val="bg2"/>
                </a:solidFill>
                <a:latin typeface="Calibri" panose="020F0502020204030204" pitchFamily="34" charset="0"/>
              </a:rPr>
              <a:t>The GI tract may be second only to bone marrow in its </a:t>
            </a:r>
            <a:r>
              <a:rPr lang="en-US" altLang="en-US" sz="2400" dirty="0" smtClean="0">
                <a:solidFill>
                  <a:schemeClr val="bg2"/>
                </a:solidFill>
                <a:latin typeface="Calibri" panose="020F0502020204030204" pitchFamily="34" charset="0"/>
              </a:rPr>
              <a:t>susceptibility to </a:t>
            </a:r>
            <a:r>
              <a:rPr lang="en-US" altLang="en-US" sz="2400" dirty="0">
                <a:solidFill>
                  <a:schemeClr val="bg2"/>
                </a:solidFill>
                <a:latin typeface="Calibri" panose="020F0502020204030204" pitchFamily="34" charset="0"/>
              </a:rPr>
              <a:t>toxic effects produced by cytotoxic </a:t>
            </a:r>
            <a:r>
              <a:rPr lang="en-US" altLang="en-US" sz="2400" dirty="0" smtClean="0">
                <a:solidFill>
                  <a:schemeClr val="bg2"/>
                </a:solidFill>
                <a:latin typeface="Calibri" panose="020F0502020204030204" pitchFamily="34" charset="0"/>
              </a:rPr>
              <a:t>chemotherapy</a:t>
            </a:r>
          </a:p>
          <a:p>
            <a:pPr marL="68580" indent="0">
              <a:buNone/>
            </a:pPr>
            <a:endParaRPr lang="en-US" altLang="en-US" sz="2400" dirty="0" smtClean="0">
              <a:solidFill>
                <a:schemeClr val="bg2"/>
              </a:solidFill>
              <a:latin typeface="Calibri" panose="020F0502020204030204" pitchFamily="34" charset="0"/>
            </a:endParaRPr>
          </a:p>
          <a:p>
            <a:pPr lvl="1"/>
            <a:r>
              <a:rPr lang="en-US" altLang="en-US" dirty="0" smtClean="0">
                <a:solidFill>
                  <a:srgbClr val="054B0D"/>
                </a:solidFill>
                <a:latin typeface="Calibri" panose="020F0502020204030204" pitchFamily="34" charset="0"/>
              </a:rPr>
              <a:t>Nausea </a:t>
            </a:r>
            <a:r>
              <a:rPr lang="en-US" altLang="en-US" dirty="0">
                <a:solidFill>
                  <a:srgbClr val="054B0D"/>
                </a:solidFill>
                <a:latin typeface="Calibri" panose="020F0502020204030204" pitchFamily="34" charset="0"/>
              </a:rPr>
              <a:t>and </a:t>
            </a:r>
            <a:r>
              <a:rPr lang="en-US" altLang="en-US" dirty="0" smtClean="0">
                <a:solidFill>
                  <a:srgbClr val="054B0D"/>
                </a:solidFill>
                <a:latin typeface="Calibri" panose="020F0502020204030204" pitchFamily="34" charset="0"/>
              </a:rPr>
              <a:t>vomiting</a:t>
            </a:r>
          </a:p>
          <a:p>
            <a:pPr lvl="1"/>
            <a:r>
              <a:rPr lang="en-US" altLang="en-US" dirty="0" smtClean="0">
                <a:solidFill>
                  <a:srgbClr val="054B0D"/>
                </a:solidFill>
                <a:latin typeface="Calibri" panose="020F0502020204030204" pitchFamily="34" charset="0"/>
              </a:rPr>
              <a:t>Oral complications</a:t>
            </a:r>
            <a:endParaRPr lang="en-US" altLang="en-US" dirty="0">
              <a:solidFill>
                <a:srgbClr val="054B0D"/>
              </a:solidFill>
              <a:latin typeface="Calibri" panose="020F0502020204030204" pitchFamily="34" charset="0"/>
            </a:endParaRPr>
          </a:p>
          <a:p>
            <a:pPr lvl="1"/>
            <a:r>
              <a:rPr lang="en-US" altLang="en-US" dirty="0" smtClean="0">
                <a:solidFill>
                  <a:srgbClr val="054B0D"/>
                </a:solidFill>
                <a:latin typeface="Calibri" panose="020F0502020204030204" pitchFamily="34" charset="0"/>
              </a:rPr>
              <a:t>Esophagitis</a:t>
            </a:r>
          </a:p>
          <a:p>
            <a:pPr lvl="1"/>
            <a:r>
              <a:rPr lang="en-US" altLang="en-US" dirty="0" smtClean="0">
                <a:solidFill>
                  <a:srgbClr val="054B0D"/>
                </a:solidFill>
                <a:latin typeface="Calibri" panose="020F0502020204030204" pitchFamily="34" charset="0"/>
              </a:rPr>
              <a:t>Lower </a:t>
            </a:r>
            <a:r>
              <a:rPr lang="en-US" altLang="en-US" dirty="0">
                <a:solidFill>
                  <a:srgbClr val="054B0D"/>
                </a:solidFill>
                <a:latin typeface="Calibri" panose="020F0502020204030204" pitchFamily="34" charset="0"/>
              </a:rPr>
              <a:t>bowel </a:t>
            </a:r>
            <a:r>
              <a:rPr lang="en-US" altLang="en-US" dirty="0" smtClean="0">
                <a:solidFill>
                  <a:srgbClr val="054B0D"/>
                </a:solidFill>
                <a:latin typeface="Calibri" panose="020F0502020204030204" pitchFamily="34" charset="0"/>
              </a:rPr>
              <a:t>disturbances</a:t>
            </a:r>
            <a:endParaRPr lang="fr-CA" altLang="en-US" dirty="0" smtClean="0">
              <a:solidFill>
                <a:srgbClr val="054B0D"/>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chemeClr val="accent3">
                    <a:lumMod val="75000"/>
                  </a:schemeClr>
                </a:solidFill>
              </a:rPr>
              <a:t>Nausea and vomiting</a:t>
            </a:r>
            <a:endParaRPr lang="en-US" cap="none" dirty="0">
              <a:solidFill>
                <a:schemeClr val="accent3">
                  <a:lumMod val="75000"/>
                </a:schemeClr>
              </a:solidFill>
            </a:endParaRPr>
          </a:p>
        </p:txBody>
      </p:sp>
      <p:sp>
        <p:nvSpPr>
          <p:cNvPr id="3" name="Content Placeholder 2"/>
          <p:cNvSpPr>
            <a:spLocks noGrp="1"/>
          </p:cNvSpPr>
          <p:nvPr>
            <p:ph idx="1"/>
          </p:nvPr>
        </p:nvSpPr>
        <p:spPr/>
        <p:txBody>
          <a:bodyPr>
            <a:noAutofit/>
          </a:bodyPr>
          <a:lstStyle/>
          <a:p>
            <a:pPr algn="just"/>
            <a:r>
              <a:rPr lang="en-US" sz="2400" dirty="0" smtClean="0">
                <a:solidFill>
                  <a:schemeClr val="bg1"/>
                </a:solidFill>
                <a:latin typeface="Calibri" panose="020F0502020204030204" pitchFamily="34" charset="0"/>
              </a:rPr>
              <a:t>Anticancer agents </a:t>
            </a:r>
            <a:r>
              <a:rPr lang="en-US" sz="2400" dirty="0">
                <a:solidFill>
                  <a:schemeClr val="bg1"/>
                </a:solidFill>
                <a:latin typeface="Calibri" panose="020F0502020204030204" pitchFamily="34" charset="0"/>
              </a:rPr>
              <a:t>or their metabolites may stimulate dopamine </a:t>
            </a:r>
            <a:r>
              <a:rPr lang="en-US" sz="2400" dirty="0" smtClean="0">
                <a:solidFill>
                  <a:schemeClr val="bg1"/>
                </a:solidFill>
                <a:latin typeface="Calibri" panose="020F0502020204030204" pitchFamily="34" charset="0"/>
              </a:rPr>
              <a:t>or serotonin </a:t>
            </a:r>
            <a:r>
              <a:rPr lang="en-US" sz="2400" dirty="0">
                <a:solidFill>
                  <a:schemeClr val="bg1"/>
                </a:solidFill>
                <a:latin typeface="Calibri" panose="020F0502020204030204" pitchFamily="34" charset="0"/>
              </a:rPr>
              <a:t>receptors in the GI tract, the chemoreceptor </a:t>
            </a:r>
            <a:r>
              <a:rPr lang="en-US" sz="2400" dirty="0" smtClean="0">
                <a:solidFill>
                  <a:schemeClr val="bg1"/>
                </a:solidFill>
                <a:latin typeface="Calibri" panose="020F0502020204030204" pitchFamily="34" charset="0"/>
              </a:rPr>
              <a:t>trigger zone</a:t>
            </a:r>
            <a:r>
              <a:rPr lang="en-US" sz="2400" dirty="0">
                <a:solidFill>
                  <a:schemeClr val="bg1"/>
                </a:solidFill>
                <a:latin typeface="Calibri" panose="020F0502020204030204" pitchFamily="34" charset="0"/>
              </a:rPr>
              <a:t>, or the central nervous system (CNS), which </a:t>
            </a:r>
            <a:r>
              <a:rPr lang="en-US" sz="2400" dirty="0" smtClean="0">
                <a:solidFill>
                  <a:schemeClr val="bg1"/>
                </a:solidFill>
                <a:latin typeface="Calibri" panose="020F0502020204030204" pitchFamily="34" charset="0"/>
              </a:rPr>
              <a:t>ultimately act </a:t>
            </a:r>
            <a:r>
              <a:rPr lang="en-US" sz="2400" dirty="0">
                <a:solidFill>
                  <a:schemeClr val="bg1"/>
                </a:solidFill>
                <a:latin typeface="Calibri" panose="020F0502020204030204" pitchFamily="34" charset="0"/>
              </a:rPr>
              <a:t>on the vomiting center</a:t>
            </a:r>
            <a:r>
              <a:rPr lang="en-US" sz="2400" dirty="0" smtClean="0">
                <a:solidFill>
                  <a:schemeClr val="bg1"/>
                </a:solidFill>
                <a:latin typeface="Calibri" panose="020F0502020204030204" pitchFamily="34" charset="0"/>
              </a:rPr>
              <a:t>.</a:t>
            </a:r>
          </a:p>
          <a:p>
            <a:pPr marL="68580" indent="0" algn="just">
              <a:buNone/>
            </a:pPr>
            <a:endParaRPr lang="en-US" sz="2400" dirty="0" smtClean="0">
              <a:solidFill>
                <a:schemeClr val="bg1"/>
              </a:solidFill>
              <a:latin typeface="Calibri" panose="020F0502020204030204" pitchFamily="34" charset="0"/>
            </a:endParaRPr>
          </a:p>
          <a:p>
            <a:pPr algn="just"/>
            <a:r>
              <a:rPr lang="en-US" sz="2400" dirty="0" smtClean="0">
                <a:solidFill>
                  <a:schemeClr val="bg1"/>
                </a:solidFill>
                <a:latin typeface="Calibri" panose="020F0502020204030204" pitchFamily="34" charset="0"/>
              </a:rPr>
              <a:t>Acute: </a:t>
            </a:r>
            <a:r>
              <a:rPr lang="en-US" sz="2400" dirty="0">
                <a:solidFill>
                  <a:schemeClr val="bg1"/>
                </a:solidFill>
                <a:latin typeface="Calibri" panose="020F0502020204030204" pitchFamily="34" charset="0"/>
              </a:rPr>
              <a:t>few hours after the administration of the chemotherapy and can last for the first 24 hours</a:t>
            </a:r>
            <a:r>
              <a:rPr lang="en-US" sz="2400" dirty="0" smtClean="0">
                <a:solidFill>
                  <a:schemeClr val="bg1"/>
                </a:solidFill>
                <a:latin typeface="Calibri" panose="020F0502020204030204" pitchFamily="34" charset="0"/>
              </a:rPr>
              <a:t>.</a:t>
            </a:r>
          </a:p>
          <a:p>
            <a:pPr algn="just"/>
            <a:endParaRPr lang="en-US" sz="2400" dirty="0" smtClean="0">
              <a:solidFill>
                <a:schemeClr val="bg1"/>
              </a:solidFill>
              <a:latin typeface="Calibri" panose="020F0502020204030204" pitchFamily="34" charset="0"/>
            </a:endParaRPr>
          </a:p>
          <a:p>
            <a:pPr marL="342900" lvl="1" algn="just"/>
            <a:r>
              <a:rPr lang="en-US" dirty="0" smtClean="0">
                <a:solidFill>
                  <a:schemeClr val="bg1"/>
                </a:solidFill>
                <a:latin typeface="Calibri" panose="020F0502020204030204" pitchFamily="34" charset="0"/>
              </a:rPr>
              <a:t>Delayed: </a:t>
            </a:r>
            <a:r>
              <a:rPr lang="en-US" dirty="0">
                <a:solidFill>
                  <a:schemeClr val="bg1"/>
                </a:solidFill>
                <a:latin typeface="Calibri" panose="020F0502020204030204" pitchFamily="34" charset="0"/>
              </a:rPr>
              <a:t>Peak in about 2 to 3 days and can last 6 to 7 days</a:t>
            </a:r>
          </a:p>
          <a:p>
            <a:pPr algn="just"/>
            <a:endParaRPr lang="en-US" sz="2800" dirty="0" smtClean="0">
              <a:solidFill>
                <a:schemeClr val="bg1"/>
              </a:solidFill>
            </a:endParaRPr>
          </a:p>
          <a:p>
            <a:pPr marL="68580" indent="0" algn="just">
              <a:buNone/>
            </a:pPr>
            <a:endParaRPr lang="en-US" sz="2800" dirty="0">
              <a:solidFill>
                <a:schemeClr val="bg1"/>
              </a:solidFill>
            </a:endParaRPr>
          </a:p>
        </p:txBody>
      </p:sp>
    </p:spTree>
    <p:extLst>
      <p:ext uri="{BB962C8B-B14F-4D97-AF65-F5344CB8AC3E}">
        <p14:creationId xmlns:p14="http://schemas.microsoft.com/office/powerpoint/2010/main" val="350394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1143000"/>
          </a:xfrm>
        </p:spPr>
        <p:txBody>
          <a:bodyPr/>
          <a:lstStyle/>
          <a:p>
            <a:r>
              <a:rPr lang="en-US" dirty="0" smtClean="0">
                <a:solidFill>
                  <a:schemeClr val="accent3">
                    <a:lumMod val="75000"/>
                  </a:schemeClr>
                </a:solidFill>
              </a:rPr>
              <a:t>Risk factors</a:t>
            </a:r>
            <a:endParaRPr lang="en-US" dirty="0">
              <a:solidFill>
                <a:schemeClr val="accent3">
                  <a:lumMod val="75000"/>
                </a:schemeClr>
              </a:solidFill>
            </a:endParaRPr>
          </a:p>
        </p:txBody>
      </p:sp>
      <p:sp>
        <p:nvSpPr>
          <p:cNvPr id="3" name="Content Placeholder 2"/>
          <p:cNvSpPr>
            <a:spLocks noGrp="1"/>
          </p:cNvSpPr>
          <p:nvPr>
            <p:ph idx="1"/>
          </p:nvPr>
        </p:nvSpPr>
        <p:spPr>
          <a:xfrm>
            <a:off x="457200" y="1371600"/>
            <a:ext cx="8001000" cy="3962401"/>
          </a:xfrm>
        </p:spPr>
        <p:txBody>
          <a:bodyPr>
            <a:normAutofit lnSpcReduction="10000"/>
          </a:bodyPr>
          <a:lstStyle/>
          <a:p>
            <a:r>
              <a:rPr lang="en-US" dirty="0" smtClean="0">
                <a:solidFill>
                  <a:schemeClr val="bg1"/>
                </a:solidFill>
                <a:latin typeface="Calibri" panose="020F0502020204030204" pitchFamily="34" charset="0"/>
              </a:rPr>
              <a:t>Age </a:t>
            </a:r>
            <a:r>
              <a:rPr lang="en-US" dirty="0">
                <a:solidFill>
                  <a:schemeClr val="bg1"/>
                </a:solidFill>
                <a:latin typeface="Calibri" panose="020F0502020204030204" pitchFamily="34" charset="0"/>
              </a:rPr>
              <a:t>younger than 50 </a:t>
            </a:r>
            <a:r>
              <a:rPr lang="en-US" dirty="0" smtClean="0">
                <a:solidFill>
                  <a:schemeClr val="bg1"/>
                </a:solidFill>
                <a:latin typeface="Calibri" panose="020F0502020204030204" pitchFamily="34" charset="0"/>
              </a:rPr>
              <a:t>years</a:t>
            </a:r>
          </a:p>
          <a:p>
            <a:r>
              <a:rPr lang="en-US" dirty="0" smtClean="0">
                <a:solidFill>
                  <a:schemeClr val="bg1"/>
                </a:solidFill>
                <a:latin typeface="Calibri" panose="020F0502020204030204" pitchFamily="34" charset="0"/>
              </a:rPr>
              <a:t>Female sex</a:t>
            </a:r>
          </a:p>
          <a:p>
            <a:r>
              <a:rPr lang="en-US" dirty="0" smtClean="0">
                <a:solidFill>
                  <a:schemeClr val="bg1"/>
                </a:solidFill>
                <a:latin typeface="Calibri" panose="020F0502020204030204" pitchFamily="34" charset="0"/>
              </a:rPr>
              <a:t>Poor </a:t>
            </a:r>
            <a:r>
              <a:rPr lang="en-US" dirty="0">
                <a:solidFill>
                  <a:schemeClr val="bg1"/>
                </a:solidFill>
                <a:latin typeface="Calibri" panose="020F0502020204030204" pitchFamily="34" charset="0"/>
              </a:rPr>
              <a:t>control of </a:t>
            </a:r>
            <a:r>
              <a:rPr lang="en-US" dirty="0" smtClean="0">
                <a:solidFill>
                  <a:schemeClr val="bg1"/>
                </a:solidFill>
                <a:latin typeface="Calibri" panose="020F0502020204030204" pitchFamily="34" charset="0"/>
              </a:rPr>
              <a:t>symptoms in </a:t>
            </a:r>
            <a:r>
              <a:rPr lang="en-US" dirty="0">
                <a:solidFill>
                  <a:schemeClr val="bg1"/>
                </a:solidFill>
                <a:latin typeface="Calibri" panose="020F0502020204030204" pitchFamily="34" charset="0"/>
              </a:rPr>
              <a:t>prior </a:t>
            </a:r>
            <a:r>
              <a:rPr lang="en-US" dirty="0" smtClean="0">
                <a:solidFill>
                  <a:schemeClr val="bg1"/>
                </a:solidFill>
                <a:latin typeface="Calibri" panose="020F0502020204030204" pitchFamily="34" charset="0"/>
              </a:rPr>
              <a:t>cycles</a:t>
            </a:r>
          </a:p>
          <a:p>
            <a:r>
              <a:rPr lang="en-US" dirty="0" smtClean="0">
                <a:solidFill>
                  <a:schemeClr val="bg1"/>
                </a:solidFill>
                <a:latin typeface="Calibri" panose="020F0502020204030204" pitchFamily="34" charset="0"/>
              </a:rPr>
              <a:t>History </a:t>
            </a:r>
            <a:r>
              <a:rPr lang="en-US" dirty="0">
                <a:solidFill>
                  <a:schemeClr val="bg1"/>
                </a:solidFill>
                <a:latin typeface="Calibri" panose="020F0502020204030204" pitchFamily="34" charset="0"/>
              </a:rPr>
              <a:t>of motion sickness or </a:t>
            </a:r>
            <a:r>
              <a:rPr lang="en-US" dirty="0" smtClean="0">
                <a:solidFill>
                  <a:schemeClr val="bg1"/>
                </a:solidFill>
                <a:latin typeface="Calibri" panose="020F0502020204030204" pitchFamily="34" charset="0"/>
              </a:rPr>
              <a:t>nausea with </a:t>
            </a:r>
            <a:r>
              <a:rPr lang="en-US" dirty="0">
                <a:solidFill>
                  <a:schemeClr val="bg1"/>
                </a:solidFill>
                <a:latin typeface="Calibri" panose="020F0502020204030204" pitchFamily="34" charset="0"/>
              </a:rPr>
              <a:t>pregnancy, anxiety, or </a:t>
            </a:r>
            <a:r>
              <a:rPr lang="en-US" dirty="0" smtClean="0">
                <a:solidFill>
                  <a:schemeClr val="bg1"/>
                </a:solidFill>
                <a:latin typeface="Calibri" panose="020F0502020204030204" pitchFamily="34" charset="0"/>
              </a:rPr>
              <a:t>depression</a:t>
            </a:r>
          </a:p>
          <a:p>
            <a:r>
              <a:rPr lang="en-US" dirty="0" smtClean="0">
                <a:solidFill>
                  <a:schemeClr val="bg1"/>
                </a:solidFill>
                <a:latin typeface="Calibri" panose="020F0502020204030204" pitchFamily="34" charset="0"/>
              </a:rPr>
              <a:t>Shorter </a:t>
            </a:r>
            <a:r>
              <a:rPr lang="en-US" dirty="0">
                <a:solidFill>
                  <a:schemeClr val="bg1"/>
                </a:solidFill>
                <a:latin typeface="Calibri" panose="020F0502020204030204" pitchFamily="34" charset="0"/>
              </a:rPr>
              <a:t>infusion </a:t>
            </a:r>
            <a:r>
              <a:rPr lang="en-US" dirty="0" smtClean="0">
                <a:solidFill>
                  <a:schemeClr val="bg1"/>
                </a:solidFill>
                <a:latin typeface="Calibri" panose="020F0502020204030204" pitchFamily="34" charset="0"/>
              </a:rPr>
              <a:t>time</a:t>
            </a:r>
          </a:p>
          <a:p>
            <a:r>
              <a:rPr lang="en-US" dirty="0" smtClean="0">
                <a:solidFill>
                  <a:schemeClr val="bg1"/>
                </a:solidFill>
                <a:latin typeface="Calibri" panose="020F0502020204030204" pitchFamily="34" charset="0"/>
              </a:rPr>
              <a:t>Higher dose</a:t>
            </a:r>
            <a:endParaRPr lang="en-US" dirty="0">
              <a:solidFill>
                <a:schemeClr val="bg1"/>
              </a:solidFill>
              <a:latin typeface="Calibri" panose="020F0502020204030204" pitchFamily="34" charset="0"/>
            </a:endParaRPr>
          </a:p>
          <a:p>
            <a:r>
              <a:rPr lang="en-US" dirty="0" smtClean="0">
                <a:solidFill>
                  <a:schemeClr val="bg1"/>
                </a:solidFill>
                <a:latin typeface="Calibri" panose="020F0502020204030204" pitchFamily="34" charset="0"/>
              </a:rPr>
              <a:t>More </a:t>
            </a:r>
            <a:r>
              <a:rPr lang="en-US" dirty="0">
                <a:solidFill>
                  <a:schemeClr val="bg1"/>
                </a:solidFill>
                <a:latin typeface="Calibri" panose="020F0502020204030204" pitchFamily="34" charset="0"/>
              </a:rPr>
              <a:t>chemotherapy cycles</a:t>
            </a:r>
          </a:p>
        </p:txBody>
      </p:sp>
    </p:spTree>
    <p:extLst>
      <p:ext uri="{BB962C8B-B14F-4D97-AF65-F5344CB8AC3E}">
        <p14:creationId xmlns:p14="http://schemas.microsoft.com/office/powerpoint/2010/main" val="1141757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Emetogenicity</a:t>
            </a:r>
            <a:r>
              <a:rPr lang="en-US" dirty="0" smtClean="0">
                <a:solidFill>
                  <a:srgbClr val="C00000"/>
                </a:solidFill>
              </a:rPr>
              <a:t> of agents</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400" dirty="0" smtClean="0">
                <a:solidFill>
                  <a:schemeClr val="accent3">
                    <a:lumMod val="75000"/>
                  </a:schemeClr>
                </a:solidFill>
                <a:latin typeface="Calibri" panose="020F0502020204030204" pitchFamily="34" charset="0"/>
              </a:rPr>
              <a:t>High risk agents</a:t>
            </a:r>
          </a:p>
          <a:p>
            <a:pPr lvl="1"/>
            <a:r>
              <a:rPr lang="en-US" dirty="0" smtClean="0">
                <a:solidFill>
                  <a:schemeClr val="bg1"/>
                </a:solidFill>
                <a:latin typeface="Calibri" panose="020F0502020204030204" pitchFamily="34" charset="0"/>
              </a:rPr>
              <a:t>&gt;90</a:t>
            </a:r>
            <a:r>
              <a:rPr lang="en-US" dirty="0">
                <a:solidFill>
                  <a:schemeClr val="bg1"/>
                </a:solidFill>
                <a:latin typeface="Calibri" panose="020F0502020204030204" pitchFamily="34" charset="0"/>
              </a:rPr>
              <a:t>% of </a:t>
            </a:r>
            <a:r>
              <a:rPr lang="en-US" dirty="0" smtClean="0">
                <a:solidFill>
                  <a:schemeClr val="bg1"/>
                </a:solidFill>
                <a:latin typeface="Calibri" panose="020F0502020204030204" pitchFamily="34" charset="0"/>
              </a:rPr>
              <a:t>patients with symptoms </a:t>
            </a:r>
          </a:p>
          <a:p>
            <a:r>
              <a:rPr lang="en-US" sz="2400" dirty="0" smtClean="0">
                <a:solidFill>
                  <a:schemeClr val="accent3">
                    <a:lumMod val="75000"/>
                  </a:schemeClr>
                </a:solidFill>
                <a:latin typeface="Calibri" panose="020F0502020204030204" pitchFamily="34" charset="0"/>
              </a:rPr>
              <a:t>Moderate-risk agents</a:t>
            </a:r>
          </a:p>
          <a:p>
            <a:pPr lvl="1"/>
            <a:r>
              <a:rPr lang="en-US" dirty="0" smtClean="0">
                <a:solidFill>
                  <a:schemeClr val="bg1"/>
                </a:solidFill>
                <a:latin typeface="Calibri" panose="020F0502020204030204" pitchFamily="34" charset="0"/>
              </a:rPr>
              <a:t>30</a:t>
            </a:r>
            <a:r>
              <a:rPr lang="en-US" dirty="0">
                <a:solidFill>
                  <a:schemeClr val="bg1"/>
                </a:solidFill>
                <a:latin typeface="Calibri" panose="020F0502020204030204" pitchFamily="34" charset="0"/>
              </a:rPr>
              <a:t>% to 90% of patients with symptoms </a:t>
            </a:r>
          </a:p>
          <a:p>
            <a:r>
              <a:rPr lang="en-US" sz="2400" dirty="0" smtClean="0">
                <a:solidFill>
                  <a:schemeClr val="accent3">
                    <a:lumMod val="75000"/>
                  </a:schemeClr>
                </a:solidFill>
                <a:latin typeface="Calibri" panose="020F0502020204030204" pitchFamily="34" charset="0"/>
              </a:rPr>
              <a:t>Low </a:t>
            </a:r>
            <a:r>
              <a:rPr lang="en-US" sz="2400" dirty="0" err="1">
                <a:solidFill>
                  <a:schemeClr val="accent3">
                    <a:lumMod val="75000"/>
                  </a:schemeClr>
                </a:solidFill>
                <a:latin typeface="Calibri" panose="020F0502020204030204" pitchFamily="34" charset="0"/>
              </a:rPr>
              <a:t>emetogenicity</a:t>
            </a:r>
            <a:r>
              <a:rPr lang="en-US" sz="2400" dirty="0">
                <a:solidFill>
                  <a:schemeClr val="accent3">
                    <a:lumMod val="75000"/>
                  </a:schemeClr>
                </a:solidFill>
                <a:latin typeface="Calibri" panose="020F0502020204030204" pitchFamily="34" charset="0"/>
              </a:rPr>
              <a:t> agents </a:t>
            </a:r>
            <a:endParaRPr lang="en-US" sz="2400" dirty="0" smtClean="0">
              <a:solidFill>
                <a:schemeClr val="accent3">
                  <a:lumMod val="75000"/>
                </a:schemeClr>
              </a:solidFill>
              <a:latin typeface="Calibri" panose="020F0502020204030204" pitchFamily="34" charset="0"/>
            </a:endParaRPr>
          </a:p>
          <a:p>
            <a:pPr lvl="1"/>
            <a:r>
              <a:rPr lang="en-US" dirty="0" smtClean="0">
                <a:solidFill>
                  <a:schemeClr val="bg1"/>
                </a:solidFill>
                <a:latin typeface="Calibri" panose="020F0502020204030204" pitchFamily="34" charset="0"/>
              </a:rPr>
              <a:t>Cause symptoms in </a:t>
            </a:r>
            <a:r>
              <a:rPr lang="en-US" dirty="0">
                <a:solidFill>
                  <a:schemeClr val="bg1"/>
                </a:solidFill>
                <a:latin typeface="Calibri" panose="020F0502020204030204" pitchFamily="34" charset="0"/>
              </a:rPr>
              <a:t>10% </a:t>
            </a:r>
            <a:r>
              <a:rPr lang="en-US" dirty="0" smtClean="0">
                <a:solidFill>
                  <a:schemeClr val="bg1"/>
                </a:solidFill>
                <a:latin typeface="Calibri" panose="020F0502020204030204" pitchFamily="34" charset="0"/>
              </a:rPr>
              <a:t>to 30</a:t>
            </a:r>
            <a:r>
              <a:rPr lang="en-US" dirty="0">
                <a:solidFill>
                  <a:schemeClr val="bg1"/>
                </a:solidFill>
                <a:latin typeface="Calibri" panose="020F0502020204030204" pitchFamily="34" charset="0"/>
              </a:rPr>
              <a:t>% of </a:t>
            </a:r>
            <a:r>
              <a:rPr lang="en-US" dirty="0" smtClean="0">
                <a:solidFill>
                  <a:schemeClr val="bg1"/>
                </a:solidFill>
                <a:latin typeface="Calibri" panose="020F0502020204030204" pitchFamily="34" charset="0"/>
              </a:rPr>
              <a:t>patients</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639691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Treatment</a:t>
            </a:r>
          </a:p>
        </p:txBody>
      </p:sp>
      <p:sp>
        <p:nvSpPr>
          <p:cNvPr id="3" name="Content Placeholder 2"/>
          <p:cNvSpPr>
            <a:spLocks noGrp="1"/>
          </p:cNvSpPr>
          <p:nvPr>
            <p:ph idx="1"/>
          </p:nvPr>
        </p:nvSpPr>
        <p:spPr>
          <a:xfrm>
            <a:off x="685800" y="1600200"/>
            <a:ext cx="7924800" cy="4038599"/>
          </a:xfrm>
        </p:spPr>
        <p:txBody>
          <a:bodyPr>
            <a:normAutofit/>
          </a:bodyPr>
          <a:lstStyle/>
          <a:p>
            <a:r>
              <a:rPr lang="en-US" sz="2400" dirty="0" smtClean="0">
                <a:solidFill>
                  <a:schemeClr val="bg1"/>
                </a:solidFill>
                <a:latin typeface="Calibri" panose="020F0502020204030204" pitchFamily="34" charset="0"/>
              </a:rPr>
              <a:t>Combinations </a:t>
            </a:r>
            <a:r>
              <a:rPr lang="en-US" sz="2400" dirty="0">
                <a:solidFill>
                  <a:schemeClr val="bg1"/>
                </a:solidFill>
                <a:latin typeface="Calibri" panose="020F0502020204030204" pitchFamily="34" charset="0"/>
              </a:rPr>
              <a:t>of antiemetics from </a:t>
            </a:r>
            <a:r>
              <a:rPr lang="en-US" sz="2400" dirty="0" smtClean="0">
                <a:solidFill>
                  <a:schemeClr val="bg1"/>
                </a:solidFill>
                <a:latin typeface="Calibri" panose="020F0502020204030204" pitchFamily="34" charset="0"/>
              </a:rPr>
              <a:t>different therapeutic </a:t>
            </a:r>
            <a:r>
              <a:rPr lang="en-US" sz="2400" dirty="0">
                <a:solidFill>
                  <a:schemeClr val="bg1"/>
                </a:solidFill>
                <a:latin typeface="Calibri" panose="020F0502020204030204" pitchFamily="34" charset="0"/>
              </a:rPr>
              <a:t>classes will be more effective in most </a:t>
            </a:r>
            <a:r>
              <a:rPr lang="en-US" sz="2400" dirty="0" smtClean="0">
                <a:solidFill>
                  <a:schemeClr val="bg1"/>
                </a:solidFill>
                <a:latin typeface="Calibri" panose="020F0502020204030204" pitchFamily="34" charset="0"/>
              </a:rPr>
              <a:t>situations than </a:t>
            </a:r>
            <a:r>
              <a:rPr lang="en-US" sz="2400" dirty="0">
                <a:solidFill>
                  <a:schemeClr val="bg1"/>
                </a:solidFill>
                <a:latin typeface="Calibri" panose="020F0502020204030204" pitchFamily="34" charset="0"/>
              </a:rPr>
              <a:t>a single agent</a:t>
            </a:r>
            <a:r>
              <a:rPr lang="en-US" sz="2400" dirty="0" smtClean="0">
                <a:solidFill>
                  <a:schemeClr val="bg1"/>
                </a:solidFill>
                <a:latin typeface="Calibri" panose="020F0502020204030204" pitchFamily="34" charset="0"/>
              </a:rPr>
              <a:t>.</a:t>
            </a:r>
          </a:p>
          <a:p>
            <a:endParaRPr lang="en-US" sz="2400" dirty="0" smtClean="0">
              <a:latin typeface="Calibri" panose="020F0502020204030204" pitchFamily="34" charset="0"/>
            </a:endParaRPr>
          </a:p>
          <a:p>
            <a:pPr lvl="1"/>
            <a:r>
              <a:rPr lang="en-US" dirty="0">
                <a:solidFill>
                  <a:srgbClr val="800080"/>
                </a:solidFill>
                <a:latin typeface="Calibri" panose="020F0502020204030204" pitchFamily="34" charset="0"/>
              </a:rPr>
              <a:t>5-HT3 </a:t>
            </a:r>
            <a:r>
              <a:rPr lang="en-US" dirty="0" smtClean="0">
                <a:solidFill>
                  <a:srgbClr val="800080"/>
                </a:solidFill>
                <a:latin typeface="Calibri" panose="020F0502020204030204" pitchFamily="34" charset="0"/>
              </a:rPr>
              <a:t>antagonists</a:t>
            </a:r>
          </a:p>
          <a:p>
            <a:pPr lvl="1"/>
            <a:r>
              <a:rPr lang="en-US" dirty="0" smtClean="0">
                <a:solidFill>
                  <a:srgbClr val="800080"/>
                </a:solidFill>
                <a:latin typeface="Calibri" panose="020F0502020204030204" pitchFamily="34" charset="0"/>
              </a:rPr>
              <a:t>NK1 antagonist</a:t>
            </a:r>
          </a:p>
          <a:p>
            <a:pPr lvl="1"/>
            <a:r>
              <a:rPr lang="en-US" dirty="0" smtClean="0">
                <a:solidFill>
                  <a:srgbClr val="800080"/>
                </a:solidFill>
                <a:latin typeface="Calibri" panose="020F0502020204030204" pitchFamily="34" charset="0"/>
              </a:rPr>
              <a:t>Corticosteroids</a:t>
            </a:r>
            <a:endParaRPr lang="en-US" dirty="0">
              <a:solidFill>
                <a:srgbClr val="800080"/>
              </a:solidFill>
              <a:latin typeface="Calibri" panose="020F0502020204030204" pitchFamily="34" charset="0"/>
            </a:endParaRPr>
          </a:p>
        </p:txBody>
      </p:sp>
    </p:spTree>
    <p:extLst>
      <p:ext uri="{BB962C8B-B14F-4D97-AF65-F5344CB8AC3E}">
        <p14:creationId xmlns:p14="http://schemas.microsoft.com/office/powerpoint/2010/main" val="569344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COMPLICATIONS OF THE ORAL CAVITY</a:t>
            </a:r>
          </a:p>
        </p:txBody>
      </p:sp>
      <p:sp>
        <p:nvSpPr>
          <p:cNvPr id="3" name="Content Placeholder 2"/>
          <p:cNvSpPr>
            <a:spLocks noGrp="1"/>
          </p:cNvSpPr>
          <p:nvPr>
            <p:ph idx="1"/>
          </p:nvPr>
        </p:nvSpPr>
        <p:spPr/>
        <p:txBody>
          <a:bodyPr>
            <a:normAutofit fontScale="92500" lnSpcReduction="20000"/>
          </a:bodyPr>
          <a:lstStyle/>
          <a:p>
            <a:r>
              <a:rPr lang="en-US" sz="2200" dirty="0" err="1" smtClean="0">
                <a:solidFill>
                  <a:schemeClr val="bg1"/>
                </a:solidFill>
                <a:latin typeface="Calibri" panose="020F0502020204030204" pitchFamily="34" charset="0"/>
              </a:rPr>
              <a:t>Mucositis</a:t>
            </a:r>
            <a:r>
              <a:rPr lang="en-US" sz="2200" dirty="0" smtClean="0">
                <a:solidFill>
                  <a:schemeClr val="bg1"/>
                </a:solidFill>
                <a:latin typeface="Calibri" panose="020F0502020204030204" pitchFamily="34" charset="0"/>
              </a:rPr>
              <a:t> </a:t>
            </a:r>
          </a:p>
          <a:p>
            <a:r>
              <a:rPr lang="en-US" sz="2200" dirty="0" err="1" smtClean="0">
                <a:solidFill>
                  <a:schemeClr val="bg1"/>
                </a:solidFill>
                <a:latin typeface="Calibri" panose="020F0502020204030204" pitchFamily="34" charset="0"/>
              </a:rPr>
              <a:t>Xerostomia</a:t>
            </a:r>
            <a:endParaRPr lang="en-US" sz="2200" dirty="0">
              <a:solidFill>
                <a:schemeClr val="bg1"/>
              </a:solidFill>
              <a:latin typeface="Calibri" panose="020F0502020204030204" pitchFamily="34" charset="0"/>
            </a:endParaRPr>
          </a:p>
          <a:p>
            <a:r>
              <a:rPr lang="en-US" sz="2200" dirty="0" smtClean="0">
                <a:solidFill>
                  <a:schemeClr val="bg1"/>
                </a:solidFill>
                <a:latin typeface="Calibri" panose="020F0502020204030204" pitchFamily="34" charset="0"/>
              </a:rPr>
              <a:t>Infection</a:t>
            </a:r>
          </a:p>
          <a:p>
            <a:r>
              <a:rPr lang="en-US" sz="2200" dirty="0" smtClean="0">
                <a:solidFill>
                  <a:schemeClr val="bg1"/>
                </a:solidFill>
                <a:latin typeface="Calibri" panose="020F0502020204030204" pitchFamily="34" charset="0"/>
              </a:rPr>
              <a:t>Bleeding </a:t>
            </a:r>
          </a:p>
          <a:p>
            <a:endParaRPr lang="en-US" sz="2200" dirty="0">
              <a:solidFill>
                <a:schemeClr val="bg1"/>
              </a:solidFill>
              <a:latin typeface="Calibri" panose="020F0502020204030204" pitchFamily="34" charset="0"/>
            </a:endParaRPr>
          </a:p>
          <a:p>
            <a:r>
              <a:rPr lang="en-US" sz="2200" dirty="0">
                <a:solidFill>
                  <a:schemeClr val="bg1"/>
                </a:solidFill>
                <a:latin typeface="Calibri" panose="020F0502020204030204" pitchFamily="34" charset="0"/>
              </a:rPr>
              <a:t>These </a:t>
            </a:r>
            <a:r>
              <a:rPr lang="en-US" sz="2200" dirty="0" smtClean="0">
                <a:solidFill>
                  <a:schemeClr val="bg1"/>
                </a:solidFill>
                <a:latin typeface="Calibri" panose="020F0502020204030204" pitchFamily="34" charset="0"/>
              </a:rPr>
              <a:t>toxicities occur </a:t>
            </a:r>
            <a:r>
              <a:rPr lang="en-US" sz="2200" dirty="0">
                <a:solidFill>
                  <a:schemeClr val="bg1"/>
                </a:solidFill>
                <a:latin typeface="Calibri" panose="020F0502020204030204" pitchFamily="34" charset="0"/>
              </a:rPr>
              <a:t>because of the nonspeciﬁc effects of chemotherapy on </a:t>
            </a:r>
            <a:r>
              <a:rPr lang="en-US" sz="2200" dirty="0" smtClean="0">
                <a:solidFill>
                  <a:schemeClr val="bg1"/>
                </a:solidFill>
                <a:latin typeface="Calibri" panose="020F0502020204030204" pitchFamily="34" charset="0"/>
              </a:rPr>
              <a:t>cells </a:t>
            </a:r>
            <a:r>
              <a:rPr lang="en-US" sz="2200" dirty="0">
                <a:solidFill>
                  <a:schemeClr val="bg1"/>
                </a:solidFill>
                <a:latin typeface="Calibri" panose="020F0502020204030204" pitchFamily="34" charset="0"/>
              </a:rPr>
              <a:t>undergoing rapid division, including the cells of the mouth </a:t>
            </a:r>
            <a:r>
              <a:rPr lang="en-US" sz="2200" dirty="0" smtClean="0">
                <a:solidFill>
                  <a:schemeClr val="bg1"/>
                </a:solidFill>
                <a:latin typeface="Calibri" panose="020F0502020204030204" pitchFamily="34" charset="0"/>
              </a:rPr>
              <a:t>that undergo </a:t>
            </a:r>
            <a:r>
              <a:rPr lang="en-US" sz="2200" dirty="0">
                <a:solidFill>
                  <a:schemeClr val="bg1"/>
                </a:solidFill>
                <a:latin typeface="Calibri" panose="020F0502020204030204" pitchFamily="34" charset="0"/>
              </a:rPr>
              <a:t>rapid renewal with a turnover time equal to 7 to 14 days</a:t>
            </a:r>
            <a:r>
              <a:rPr lang="en-US" sz="2200" dirty="0" smtClean="0">
                <a:solidFill>
                  <a:schemeClr val="bg1"/>
                </a:solidFill>
                <a:latin typeface="Calibri" panose="020F0502020204030204" pitchFamily="34" charset="0"/>
              </a:rPr>
              <a:t>.</a:t>
            </a:r>
          </a:p>
          <a:p>
            <a:endParaRPr lang="en-US" sz="2200" dirty="0">
              <a:solidFill>
                <a:schemeClr val="bg1"/>
              </a:solidFill>
              <a:latin typeface="Calibri" panose="020F0502020204030204" pitchFamily="34" charset="0"/>
            </a:endParaRPr>
          </a:p>
          <a:p>
            <a:r>
              <a:rPr lang="en-US" sz="2200" dirty="0" smtClean="0">
                <a:solidFill>
                  <a:schemeClr val="bg1"/>
                </a:solidFill>
                <a:latin typeface="Calibri" panose="020F0502020204030204" pitchFamily="34" charset="0"/>
              </a:rPr>
              <a:t>Reduces </a:t>
            </a:r>
            <a:r>
              <a:rPr lang="en-US" sz="2200" dirty="0">
                <a:solidFill>
                  <a:schemeClr val="bg1"/>
                </a:solidFill>
                <a:latin typeface="Calibri" panose="020F0502020204030204" pitchFamily="34" charset="0"/>
              </a:rPr>
              <a:t>the renewal rate of the basal </a:t>
            </a:r>
            <a:r>
              <a:rPr lang="en-US" sz="2200" dirty="0" smtClean="0">
                <a:solidFill>
                  <a:schemeClr val="bg1"/>
                </a:solidFill>
                <a:latin typeface="Calibri" panose="020F0502020204030204" pitchFamily="34" charset="0"/>
              </a:rPr>
              <a:t>epithelium and </a:t>
            </a:r>
            <a:r>
              <a:rPr lang="en-US" sz="2200" dirty="0">
                <a:solidFill>
                  <a:schemeClr val="bg1"/>
                </a:solidFill>
                <a:latin typeface="Calibri" panose="020F0502020204030204" pitchFamily="34" charset="0"/>
              </a:rPr>
              <a:t>can cause mucosal atrophy, as well as glandular </a:t>
            </a:r>
            <a:r>
              <a:rPr lang="en-US" sz="2200" dirty="0" smtClean="0">
                <a:solidFill>
                  <a:schemeClr val="bg1"/>
                </a:solidFill>
                <a:latin typeface="Calibri" panose="020F0502020204030204" pitchFamily="34" charset="0"/>
              </a:rPr>
              <a:t>and collagen </a:t>
            </a:r>
            <a:r>
              <a:rPr lang="en-US" sz="2200" dirty="0">
                <a:solidFill>
                  <a:schemeClr val="bg1"/>
                </a:solidFill>
                <a:latin typeface="Calibri" panose="020F0502020204030204" pitchFamily="34" charset="0"/>
              </a:rPr>
              <a:t>degeneration.</a:t>
            </a:r>
          </a:p>
          <a:p>
            <a:endParaRPr lang="en-US" sz="2400" dirty="0">
              <a:solidFill>
                <a:schemeClr val="bg1"/>
              </a:solidFill>
            </a:endParaRPr>
          </a:p>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0880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7772400" cy="5029201"/>
          </a:xfrm>
        </p:spPr>
        <p:txBody>
          <a:bodyPr>
            <a:noAutofit/>
          </a:bodyPr>
          <a:lstStyle/>
          <a:p>
            <a:r>
              <a:rPr lang="en-US" sz="2200" dirty="0">
                <a:solidFill>
                  <a:schemeClr val="bg1"/>
                </a:solidFill>
                <a:latin typeface="Calibri" panose="020F0502020204030204" pitchFamily="34" charset="0"/>
              </a:rPr>
              <a:t>Radiation therapy to the head </a:t>
            </a:r>
            <a:r>
              <a:rPr lang="en-US" sz="2200" dirty="0" smtClean="0">
                <a:solidFill>
                  <a:schemeClr val="bg1"/>
                </a:solidFill>
                <a:latin typeface="Calibri" panose="020F0502020204030204" pitchFamily="34" charset="0"/>
              </a:rPr>
              <a:t>and neck </a:t>
            </a:r>
            <a:r>
              <a:rPr lang="en-US" sz="2200" dirty="0">
                <a:solidFill>
                  <a:schemeClr val="bg1"/>
                </a:solidFill>
                <a:latin typeface="Calibri" panose="020F0502020204030204" pitchFamily="34" charset="0"/>
              </a:rPr>
              <a:t>also causes mucosal atrophy by decreasing cell renewal.</a:t>
            </a:r>
          </a:p>
          <a:p>
            <a:endParaRPr lang="en-US" sz="2200" dirty="0" smtClean="0">
              <a:solidFill>
                <a:schemeClr val="bg1"/>
              </a:solidFill>
              <a:latin typeface="Calibri" panose="020F0502020204030204" pitchFamily="34" charset="0"/>
            </a:endParaRPr>
          </a:p>
          <a:p>
            <a:r>
              <a:rPr lang="en-US" sz="2200" dirty="0" smtClean="0">
                <a:solidFill>
                  <a:schemeClr val="bg1"/>
                </a:solidFill>
                <a:latin typeface="Calibri" panose="020F0502020204030204" pitchFamily="34" charset="0"/>
              </a:rPr>
              <a:t>Radiation </a:t>
            </a:r>
            <a:r>
              <a:rPr lang="en-US" sz="2200" dirty="0">
                <a:solidFill>
                  <a:schemeClr val="bg1"/>
                </a:solidFill>
                <a:latin typeface="Calibri" panose="020F0502020204030204" pitchFamily="34" charset="0"/>
              </a:rPr>
              <a:t>can also cause </a:t>
            </a:r>
            <a:r>
              <a:rPr lang="en-US" sz="2200" dirty="0">
                <a:solidFill>
                  <a:srgbClr val="FF0000"/>
                </a:solidFill>
                <a:latin typeface="Calibri" panose="020F0502020204030204" pitchFamily="34" charset="0"/>
              </a:rPr>
              <a:t>ﬁbrosis</a:t>
            </a:r>
            <a:r>
              <a:rPr lang="en-US" sz="2200" dirty="0">
                <a:solidFill>
                  <a:schemeClr val="bg1"/>
                </a:solidFill>
                <a:latin typeface="Calibri" panose="020F0502020204030204" pitchFamily="34" charset="0"/>
              </a:rPr>
              <a:t> of the </a:t>
            </a:r>
            <a:r>
              <a:rPr lang="en-US" sz="2200" dirty="0">
                <a:solidFill>
                  <a:srgbClr val="FF0000"/>
                </a:solidFill>
                <a:latin typeface="Calibri" panose="020F0502020204030204" pitchFamily="34" charset="0"/>
              </a:rPr>
              <a:t>salivary glands</a:t>
            </a:r>
            <a:r>
              <a:rPr lang="en-US" sz="2200" dirty="0">
                <a:solidFill>
                  <a:schemeClr val="bg1"/>
                </a:solidFill>
                <a:latin typeface="Calibri" panose="020F0502020204030204" pitchFamily="34" charset="0"/>
              </a:rPr>
              <a:t>, </a:t>
            </a:r>
            <a:r>
              <a:rPr lang="en-US" sz="2200" dirty="0" smtClean="0">
                <a:solidFill>
                  <a:srgbClr val="FF0000"/>
                </a:solidFill>
                <a:latin typeface="Calibri" panose="020F0502020204030204" pitchFamily="34" charset="0"/>
              </a:rPr>
              <a:t>muscles</a:t>
            </a:r>
            <a:r>
              <a:rPr lang="en-US" sz="2200" dirty="0" smtClean="0">
                <a:solidFill>
                  <a:schemeClr val="bg1"/>
                </a:solidFill>
                <a:latin typeface="Calibri" panose="020F0502020204030204" pitchFamily="34" charset="0"/>
              </a:rPr>
              <a:t>, </a:t>
            </a:r>
            <a:r>
              <a:rPr lang="en-US" sz="2200" dirty="0" smtClean="0">
                <a:solidFill>
                  <a:srgbClr val="FF0000"/>
                </a:solidFill>
                <a:latin typeface="Calibri" panose="020F0502020204030204" pitchFamily="34" charset="0"/>
              </a:rPr>
              <a:t>ligaments</a:t>
            </a:r>
            <a:r>
              <a:rPr lang="en-US" sz="2200" dirty="0">
                <a:solidFill>
                  <a:schemeClr val="bg1"/>
                </a:solidFill>
                <a:latin typeface="Calibri" panose="020F0502020204030204" pitchFamily="34" charset="0"/>
              </a:rPr>
              <a:t>, and </a:t>
            </a:r>
            <a:r>
              <a:rPr lang="en-US" sz="2200" dirty="0">
                <a:solidFill>
                  <a:srgbClr val="FF0000"/>
                </a:solidFill>
                <a:latin typeface="Calibri" panose="020F0502020204030204" pitchFamily="34" charset="0"/>
              </a:rPr>
              <a:t>blood vessels</a:t>
            </a:r>
            <a:r>
              <a:rPr lang="en-US" sz="2200" dirty="0">
                <a:solidFill>
                  <a:schemeClr val="bg1"/>
                </a:solidFill>
                <a:latin typeface="Calibri" panose="020F0502020204030204" pitchFamily="34" charset="0"/>
              </a:rPr>
              <a:t>, and </a:t>
            </a:r>
            <a:r>
              <a:rPr lang="en-US" sz="2200" u="sng" dirty="0">
                <a:solidFill>
                  <a:schemeClr val="bg1"/>
                </a:solidFill>
                <a:latin typeface="Calibri" panose="020F0502020204030204" pitchFamily="34" charset="0"/>
              </a:rPr>
              <a:t>damage to the taste buds</a:t>
            </a:r>
            <a:r>
              <a:rPr lang="en-US" sz="2200" dirty="0" smtClean="0">
                <a:solidFill>
                  <a:schemeClr val="bg1"/>
                </a:solidFill>
                <a:latin typeface="Calibri" panose="020F0502020204030204" pitchFamily="34" charset="0"/>
              </a:rPr>
              <a:t>.</a:t>
            </a:r>
          </a:p>
          <a:p>
            <a:endParaRPr lang="en-US" sz="2200" dirty="0">
              <a:solidFill>
                <a:schemeClr val="bg1"/>
              </a:solidFill>
              <a:latin typeface="Calibri" panose="020F0502020204030204" pitchFamily="34" charset="0"/>
            </a:endParaRPr>
          </a:p>
          <a:p>
            <a:r>
              <a:rPr lang="en-US" sz="2200" dirty="0">
                <a:solidFill>
                  <a:schemeClr val="bg1"/>
                </a:solidFill>
                <a:latin typeface="Calibri" panose="020F0502020204030204" pitchFamily="34" charset="0"/>
              </a:rPr>
              <a:t>The combined effects of chemotherapy and radiation </a:t>
            </a:r>
            <a:r>
              <a:rPr lang="en-US" sz="2200" dirty="0" smtClean="0">
                <a:solidFill>
                  <a:schemeClr val="bg1"/>
                </a:solidFill>
                <a:latin typeface="Calibri" panose="020F0502020204030204" pitchFamily="34" charset="0"/>
              </a:rPr>
              <a:t>therapy on </a:t>
            </a:r>
            <a:r>
              <a:rPr lang="en-US" sz="2200" dirty="0">
                <a:solidFill>
                  <a:schemeClr val="bg1"/>
                </a:solidFill>
                <a:latin typeface="Calibri" panose="020F0502020204030204" pitchFamily="34" charset="0"/>
              </a:rPr>
              <a:t>the oral mucosa can also cause </a:t>
            </a:r>
            <a:r>
              <a:rPr lang="en-US" sz="2200" dirty="0">
                <a:solidFill>
                  <a:srgbClr val="FF0000"/>
                </a:solidFill>
                <a:latin typeface="Calibri" panose="020F0502020204030204" pitchFamily="34" charset="0"/>
              </a:rPr>
              <a:t>infection</a:t>
            </a:r>
            <a:r>
              <a:rPr lang="en-US" sz="2200" dirty="0">
                <a:solidFill>
                  <a:schemeClr val="bg1"/>
                </a:solidFill>
                <a:latin typeface="Calibri" panose="020F0502020204030204" pitchFamily="34" charset="0"/>
              </a:rPr>
              <a:t> and </a:t>
            </a:r>
            <a:r>
              <a:rPr lang="en-US" sz="2200" dirty="0">
                <a:solidFill>
                  <a:srgbClr val="FF0000"/>
                </a:solidFill>
                <a:latin typeface="Calibri" panose="020F0502020204030204" pitchFamily="34" charset="0"/>
              </a:rPr>
              <a:t>bleeding</a:t>
            </a:r>
            <a:r>
              <a:rPr lang="en-US" sz="2200" dirty="0">
                <a:solidFill>
                  <a:schemeClr val="bg1"/>
                </a:solidFill>
                <a:latin typeface="Calibri" panose="020F0502020204030204" pitchFamily="34" charset="0"/>
              </a:rPr>
              <a:t> </a:t>
            </a:r>
            <a:r>
              <a:rPr lang="en-US" sz="2200" dirty="0" smtClean="0">
                <a:solidFill>
                  <a:schemeClr val="bg1"/>
                </a:solidFill>
                <a:latin typeface="Calibri" panose="020F0502020204030204" pitchFamily="34" charset="0"/>
              </a:rPr>
              <a:t>in the </a:t>
            </a:r>
            <a:r>
              <a:rPr lang="en-US" sz="2200" dirty="0">
                <a:solidFill>
                  <a:schemeClr val="bg1"/>
                </a:solidFill>
                <a:latin typeface="Calibri" panose="020F0502020204030204" pitchFamily="34" charset="0"/>
              </a:rPr>
              <a:t>oral cavity. </a:t>
            </a:r>
            <a:endParaRPr lang="en-US" sz="2200" dirty="0" smtClean="0">
              <a:solidFill>
                <a:schemeClr val="bg1"/>
              </a:solidFill>
              <a:latin typeface="Calibri" panose="020F0502020204030204" pitchFamily="34" charset="0"/>
            </a:endParaRPr>
          </a:p>
          <a:p>
            <a:endParaRPr lang="en-US" sz="2200" dirty="0">
              <a:solidFill>
                <a:schemeClr val="bg1"/>
              </a:solidFill>
              <a:latin typeface="Calibri" panose="020F0502020204030204" pitchFamily="34" charset="0"/>
            </a:endParaRPr>
          </a:p>
          <a:p>
            <a:r>
              <a:rPr lang="en-US" sz="2200" dirty="0">
                <a:solidFill>
                  <a:schemeClr val="bg1"/>
                </a:solidFill>
                <a:latin typeface="Calibri" panose="020F0502020204030204" pitchFamily="34" charset="0"/>
              </a:rPr>
              <a:t>Because the oral mucosa is highly vascular </a:t>
            </a:r>
            <a:r>
              <a:rPr lang="en-US" sz="2200" dirty="0" smtClean="0">
                <a:solidFill>
                  <a:schemeClr val="bg1"/>
                </a:solidFill>
                <a:latin typeface="Calibri" panose="020F0502020204030204" pitchFamily="34" charset="0"/>
              </a:rPr>
              <a:t>and frequently </a:t>
            </a:r>
            <a:r>
              <a:rPr lang="en-US" sz="2200" dirty="0">
                <a:solidFill>
                  <a:schemeClr val="bg1"/>
                </a:solidFill>
                <a:latin typeface="Calibri" panose="020F0502020204030204" pitchFamily="34" charset="0"/>
              </a:rPr>
              <a:t>traumatized, bleeding occurs commonly with thrombocytopenia</a:t>
            </a:r>
            <a:r>
              <a:rPr lang="en-US" sz="2200" dirty="0" smtClean="0">
                <a:solidFill>
                  <a:schemeClr val="bg1"/>
                </a:solidFill>
                <a:latin typeface="Calibri" panose="020F0502020204030204" pitchFamily="34" charset="0"/>
              </a:rPr>
              <a:t>.</a:t>
            </a:r>
          </a:p>
          <a:p>
            <a:endParaRPr lang="en-US" sz="2200" dirty="0">
              <a:solidFill>
                <a:schemeClr val="bg1"/>
              </a:solidFill>
              <a:latin typeface="Calibri" panose="020F0502020204030204" pitchFamily="34" charset="0"/>
            </a:endParaRPr>
          </a:p>
          <a:p>
            <a:r>
              <a:rPr lang="en-US" sz="2200" dirty="0">
                <a:solidFill>
                  <a:schemeClr val="bg1"/>
                </a:solidFill>
                <a:latin typeface="Calibri" panose="020F0502020204030204" pitchFamily="34" charset="0"/>
              </a:rPr>
              <a:t>c</a:t>
            </a:r>
            <a:r>
              <a:rPr lang="en-US" sz="2200" dirty="0" smtClean="0">
                <a:solidFill>
                  <a:schemeClr val="bg1"/>
                </a:solidFill>
                <a:latin typeface="Calibri" panose="020F0502020204030204" pitchFamily="34" charset="0"/>
              </a:rPr>
              <a:t>ytotoxic </a:t>
            </a:r>
            <a:r>
              <a:rPr lang="en-US" sz="2200" dirty="0">
                <a:solidFill>
                  <a:schemeClr val="bg1"/>
                </a:solidFill>
                <a:latin typeface="Calibri" panose="020F0502020204030204" pitchFamily="34" charset="0"/>
              </a:rPr>
              <a:t>chemotherapy and </a:t>
            </a:r>
            <a:r>
              <a:rPr lang="en-US" sz="2200" dirty="0" smtClean="0">
                <a:solidFill>
                  <a:schemeClr val="bg1"/>
                </a:solidFill>
                <a:latin typeface="Calibri" panose="020F0502020204030204" pitchFamily="34" charset="0"/>
              </a:rPr>
              <a:t>neutropenia can </a:t>
            </a:r>
            <a:r>
              <a:rPr lang="en-US" sz="2200" dirty="0">
                <a:solidFill>
                  <a:schemeClr val="bg1"/>
                </a:solidFill>
                <a:latin typeface="Calibri" panose="020F0502020204030204" pitchFamily="34" charset="0"/>
              </a:rPr>
              <a:t>alter the extensive microbial ﬂora harbored in the </a:t>
            </a:r>
            <a:r>
              <a:rPr lang="en-US" sz="2200" dirty="0" smtClean="0">
                <a:solidFill>
                  <a:schemeClr val="bg1"/>
                </a:solidFill>
                <a:latin typeface="Calibri" panose="020F0502020204030204" pitchFamily="34" charset="0"/>
              </a:rPr>
              <a:t>oral cavity</a:t>
            </a:r>
            <a:r>
              <a:rPr lang="en-US" sz="2200" dirty="0">
                <a:solidFill>
                  <a:schemeClr val="bg1"/>
                </a:solidFill>
                <a:latin typeface="Calibri" panose="020F0502020204030204" pitchFamily="34" charset="0"/>
              </a:rPr>
              <a:t>, thus leading to oral infections. </a:t>
            </a:r>
          </a:p>
        </p:txBody>
      </p:sp>
    </p:spTree>
    <p:extLst>
      <p:ext uri="{BB962C8B-B14F-4D97-AF65-F5344CB8AC3E}">
        <p14:creationId xmlns:p14="http://schemas.microsoft.com/office/powerpoint/2010/main" val="197435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altLang="en-US" dirty="0" smtClean="0"/>
              <a:t>Classification </a:t>
            </a:r>
          </a:p>
        </p:txBody>
      </p:sp>
      <p:sp>
        <p:nvSpPr>
          <p:cNvPr id="5123" name="Espace réservé du contenu 2"/>
          <p:cNvSpPr>
            <a:spLocks noGrp="1"/>
          </p:cNvSpPr>
          <p:nvPr>
            <p:ph idx="1"/>
          </p:nvPr>
        </p:nvSpPr>
        <p:spPr/>
        <p:txBody>
          <a:bodyPr/>
          <a:lstStyle/>
          <a:p>
            <a:r>
              <a:rPr lang="en-US" dirty="0" smtClean="0">
                <a:latin typeface="+mj-lt"/>
              </a:rPr>
              <a:t>Common </a:t>
            </a:r>
            <a:r>
              <a:rPr lang="en-US" dirty="0">
                <a:latin typeface="+mj-lt"/>
              </a:rPr>
              <a:t>and </a:t>
            </a:r>
            <a:r>
              <a:rPr lang="en-US" dirty="0" smtClean="0">
                <a:latin typeface="+mj-lt"/>
              </a:rPr>
              <a:t>acute toxicities </a:t>
            </a:r>
          </a:p>
          <a:p>
            <a:r>
              <a:rPr lang="en-US" dirty="0" smtClean="0">
                <a:latin typeface="+mj-lt"/>
              </a:rPr>
              <a:t>Specific </a:t>
            </a:r>
            <a:r>
              <a:rPr lang="en-US" dirty="0">
                <a:latin typeface="+mj-lt"/>
              </a:rPr>
              <a:t>organ </a:t>
            </a:r>
            <a:r>
              <a:rPr lang="en-US" dirty="0" smtClean="0">
                <a:latin typeface="+mj-lt"/>
              </a:rPr>
              <a:t>toxicities </a:t>
            </a:r>
          </a:p>
          <a:p>
            <a:r>
              <a:rPr lang="en-US" dirty="0" smtClean="0">
                <a:latin typeface="+mj-lt"/>
              </a:rPr>
              <a:t>Long-term </a:t>
            </a:r>
            <a:r>
              <a:rPr lang="en-US" dirty="0">
                <a:latin typeface="+mj-lt"/>
              </a:rPr>
              <a:t>complications</a:t>
            </a:r>
            <a:endParaRPr lang="fr-CA" altLang="en-US" dirty="0" smtClean="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latin typeface="Calibri" panose="020F0502020204030204" pitchFamily="34" charset="0"/>
              </a:rPr>
              <a:t>mucositis</a:t>
            </a:r>
            <a:endParaRPr lang="en-US" dirty="0">
              <a:solidFill>
                <a:schemeClr val="bg1"/>
              </a:solidFill>
              <a:latin typeface="Calibri" panose="020F0502020204030204" pitchFamily="34" charset="0"/>
            </a:endParaRPr>
          </a:p>
        </p:txBody>
      </p:sp>
      <p:sp>
        <p:nvSpPr>
          <p:cNvPr id="3" name="Content Placeholder 2"/>
          <p:cNvSpPr>
            <a:spLocks noGrp="1"/>
          </p:cNvSpPr>
          <p:nvPr>
            <p:ph idx="1"/>
          </p:nvPr>
        </p:nvSpPr>
        <p:spPr/>
        <p:txBody>
          <a:bodyPr>
            <a:normAutofit fontScale="70000" lnSpcReduction="20000"/>
          </a:bodyPr>
          <a:lstStyle/>
          <a:p>
            <a:pPr algn="just"/>
            <a:r>
              <a:rPr lang="en-US" sz="3100" dirty="0" smtClean="0">
                <a:solidFill>
                  <a:schemeClr val="bg1"/>
                </a:solidFill>
                <a:latin typeface="Calibri" panose="020F0502020204030204" pitchFamily="34" charset="0"/>
              </a:rPr>
              <a:t>Signs </a:t>
            </a:r>
            <a:r>
              <a:rPr lang="en-US" sz="3100" dirty="0">
                <a:solidFill>
                  <a:schemeClr val="bg1"/>
                </a:solidFill>
                <a:latin typeface="Calibri" panose="020F0502020204030204" pitchFamily="34" charset="0"/>
              </a:rPr>
              <a:t>and </a:t>
            </a:r>
            <a:r>
              <a:rPr lang="en-US" sz="3100" dirty="0" smtClean="0">
                <a:solidFill>
                  <a:schemeClr val="bg1"/>
                </a:solidFill>
                <a:latin typeface="Calibri" panose="020F0502020204030204" pitchFamily="34" charset="0"/>
              </a:rPr>
              <a:t>symptoms generally </a:t>
            </a:r>
            <a:r>
              <a:rPr lang="en-US" sz="3100" dirty="0">
                <a:solidFill>
                  <a:schemeClr val="bg1"/>
                </a:solidFill>
                <a:latin typeface="Calibri" panose="020F0502020204030204" pitchFamily="34" charset="0"/>
              </a:rPr>
              <a:t>occur about 5 to 7 days after chemotherapy </a:t>
            </a:r>
            <a:r>
              <a:rPr lang="en-US" sz="3100" dirty="0" smtClean="0">
                <a:solidFill>
                  <a:schemeClr val="bg1"/>
                </a:solidFill>
                <a:latin typeface="Calibri" panose="020F0502020204030204" pitchFamily="34" charset="0"/>
              </a:rPr>
              <a:t>or at </a:t>
            </a:r>
            <a:r>
              <a:rPr lang="en-US" sz="3100" dirty="0">
                <a:solidFill>
                  <a:schemeClr val="bg1"/>
                </a:solidFill>
                <a:latin typeface="Calibri" panose="020F0502020204030204" pitchFamily="34" charset="0"/>
              </a:rPr>
              <a:t>almost any point during radiation therapy</a:t>
            </a:r>
            <a:r>
              <a:rPr lang="en-US" sz="3100" dirty="0" smtClean="0">
                <a:solidFill>
                  <a:schemeClr val="bg1"/>
                </a:solidFill>
                <a:latin typeface="Calibri" panose="020F0502020204030204" pitchFamily="34" charset="0"/>
              </a:rPr>
              <a:t>.</a:t>
            </a:r>
          </a:p>
          <a:p>
            <a:pPr algn="just"/>
            <a:endParaRPr lang="en-US" sz="3100" dirty="0">
              <a:solidFill>
                <a:schemeClr val="bg1"/>
              </a:solidFill>
              <a:latin typeface="Calibri" panose="020F0502020204030204" pitchFamily="34" charset="0"/>
            </a:endParaRPr>
          </a:p>
          <a:p>
            <a:pPr algn="just"/>
            <a:r>
              <a:rPr lang="en-US" sz="3100" dirty="0" smtClean="0">
                <a:solidFill>
                  <a:schemeClr val="bg1"/>
                </a:solidFill>
                <a:latin typeface="Calibri" panose="020F0502020204030204" pitchFamily="34" charset="0"/>
              </a:rPr>
              <a:t>Lesions </a:t>
            </a:r>
            <a:r>
              <a:rPr lang="en-US" sz="3100" dirty="0">
                <a:solidFill>
                  <a:schemeClr val="bg1"/>
                </a:solidFill>
                <a:latin typeface="Calibri" panose="020F0502020204030204" pitchFamily="34" charset="0"/>
              </a:rPr>
              <a:t>generally regress and resolve completely in </a:t>
            </a:r>
            <a:r>
              <a:rPr lang="en-US" sz="3100" dirty="0" smtClean="0">
                <a:solidFill>
                  <a:schemeClr val="bg1"/>
                </a:solidFill>
                <a:latin typeface="Calibri" panose="020F0502020204030204" pitchFamily="34" charset="0"/>
              </a:rPr>
              <a:t>approximately 1 </a:t>
            </a:r>
            <a:r>
              <a:rPr lang="en-US" sz="3100" dirty="0">
                <a:solidFill>
                  <a:schemeClr val="bg1"/>
                </a:solidFill>
                <a:latin typeface="Calibri" panose="020F0502020204030204" pitchFamily="34" charset="0"/>
              </a:rPr>
              <a:t>to 3 weeks, depending on their </a:t>
            </a:r>
            <a:r>
              <a:rPr lang="en-US" sz="3100" dirty="0" smtClean="0">
                <a:solidFill>
                  <a:schemeClr val="bg1"/>
                </a:solidFill>
                <a:latin typeface="Calibri" panose="020F0502020204030204" pitchFamily="34" charset="0"/>
              </a:rPr>
              <a:t>severity</a:t>
            </a:r>
          </a:p>
          <a:p>
            <a:pPr algn="just"/>
            <a:endParaRPr lang="en-US" sz="3100" dirty="0">
              <a:solidFill>
                <a:schemeClr val="bg1"/>
              </a:solidFill>
              <a:latin typeface="Calibri" panose="020F0502020204030204" pitchFamily="34" charset="0"/>
            </a:endParaRPr>
          </a:p>
          <a:p>
            <a:pPr marL="582930" indent="-514350" algn="just">
              <a:buFont typeface="+mj-lt"/>
              <a:buAutoNum type="arabicParenR"/>
            </a:pPr>
            <a:r>
              <a:rPr lang="en-US" sz="3100" b="1" dirty="0" smtClean="0">
                <a:solidFill>
                  <a:srgbClr val="FF0000"/>
                </a:solidFill>
                <a:latin typeface="Calibri" panose="020F0502020204030204" pitchFamily="34" charset="0"/>
              </a:rPr>
              <a:t>methotrexate</a:t>
            </a:r>
          </a:p>
          <a:p>
            <a:pPr marL="582930" indent="-514350" algn="just">
              <a:buFont typeface="+mj-lt"/>
              <a:buAutoNum type="arabicParenR"/>
            </a:pPr>
            <a:r>
              <a:rPr lang="en-US" sz="3100" b="1" dirty="0" smtClean="0">
                <a:solidFill>
                  <a:srgbClr val="FF0000"/>
                </a:solidFill>
                <a:latin typeface="Calibri" panose="020F0502020204030204" pitchFamily="34" charset="0"/>
              </a:rPr>
              <a:t>fluorouracil</a:t>
            </a:r>
          </a:p>
          <a:p>
            <a:pPr marL="582930" indent="-514350" algn="just">
              <a:buFont typeface="+mj-lt"/>
              <a:buAutoNum type="arabicParenR"/>
            </a:pPr>
            <a:r>
              <a:rPr lang="en-US" sz="3100" b="1" dirty="0" err="1" smtClean="0">
                <a:solidFill>
                  <a:srgbClr val="FF0000"/>
                </a:solidFill>
                <a:latin typeface="Calibri" panose="020F0502020204030204" pitchFamily="34" charset="0"/>
              </a:rPr>
              <a:t>cytarabine</a:t>
            </a:r>
            <a:r>
              <a:rPr lang="en-US" sz="3100" b="1" dirty="0" smtClean="0">
                <a:solidFill>
                  <a:srgbClr val="FF0000"/>
                </a:solidFill>
                <a:latin typeface="Calibri" panose="020F0502020204030204" pitchFamily="34" charset="0"/>
              </a:rPr>
              <a:t>  </a:t>
            </a:r>
          </a:p>
          <a:p>
            <a:pPr marL="582930" indent="-514350" algn="just">
              <a:buFont typeface="+mj-lt"/>
              <a:buAutoNum type="arabicParenR"/>
            </a:pPr>
            <a:r>
              <a:rPr lang="en-US" sz="3100" b="1" dirty="0" smtClean="0">
                <a:solidFill>
                  <a:srgbClr val="FF0000"/>
                </a:solidFill>
                <a:latin typeface="Calibri" panose="020F0502020204030204" pitchFamily="34" charset="0"/>
              </a:rPr>
              <a:t>doxorubicin</a:t>
            </a:r>
          </a:p>
          <a:p>
            <a:pPr marL="582930" indent="-514350" algn="just">
              <a:buFont typeface="+mj-lt"/>
              <a:buAutoNum type="arabicParenR"/>
            </a:pPr>
            <a:r>
              <a:rPr lang="en-US" sz="3100" b="1" dirty="0" smtClean="0">
                <a:solidFill>
                  <a:srgbClr val="FF0000"/>
                </a:solidFill>
                <a:latin typeface="Calibri" panose="020F0502020204030204" pitchFamily="34" charset="0"/>
              </a:rPr>
              <a:t>etoposide</a:t>
            </a:r>
          </a:p>
          <a:p>
            <a:pPr marL="582930" indent="-514350" algn="just">
              <a:buFont typeface="+mj-lt"/>
              <a:buAutoNum type="arabicParenR"/>
            </a:pPr>
            <a:r>
              <a:rPr lang="en-US" sz="3100" b="1" dirty="0" err="1" smtClean="0">
                <a:solidFill>
                  <a:srgbClr val="FF0000"/>
                </a:solidFill>
                <a:latin typeface="Calibri" panose="020F0502020204030204" pitchFamily="34" charset="0"/>
              </a:rPr>
              <a:t>melphalan</a:t>
            </a:r>
            <a:endParaRPr lang="en-US" sz="3100" b="1" dirty="0" smtClean="0">
              <a:solidFill>
                <a:srgbClr val="FF0000"/>
              </a:solidFill>
              <a:latin typeface="Calibri" panose="020F0502020204030204" pitchFamily="34" charset="0"/>
            </a:endParaRPr>
          </a:p>
          <a:p>
            <a:pPr marL="582930" indent="-514350" algn="just">
              <a:buFont typeface="+mj-lt"/>
              <a:buAutoNum type="arabicParenR"/>
            </a:pPr>
            <a:r>
              <a:rPr lang="en-US" sz="3100" b="1" dirty="0" smtClean="0">
                <a:solidFill>
                  <a:srgbClr val="FF0000"/>
                </a:solidFill>
                <a:latin typeface="Calibri" panose="020F0502020204030204" pitchFamily="34" charset="0"/>
              </a:rPr>
              <a:t>bleomycin</a:t>
            </a:r>
            <a:endParaRPr lang="en-US" sz="3100" b="1" dirty="0">
              <a:solidFill>
                <a:srgbClr val="FF0000"/>
              </a:solidFill>
              <a:latin typeface="Calibri" panose="020F0502020204030204" pitchFamily="34" charset="0"/>
            </a:endParaRPr>
          </a:p>
          <a:p>
            <a:endParaRPr lang="en-US" sz="2400"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2287900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Saba\Desktop\mucositis-oral-7-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55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Treatment</a:t>
            </a:r>
          </a:p>
        </p:txBody>
      </p:sp>
      <p:sp>
        <p:nvSpPr>
          <p:cNvPr id="3" name="Content Placeholder 2"/>
          <p:cNvSpPr>
            <a:spLocks noGrp="1"/>
          </p:cNvSpPr>
          <p:nvPr>
            <p:ph idx="1"/>
          </p:nvPr>
        </p:nvSpPr>
        <p:spPr/>
        <p:txBody>
          <a:bodyPr>
            <a:normAutofit/>
          </a:bodyPr>
          <a:lstStyle/>
          <a:p>
            <a:r>
              <a:rPr lang="en-US" dirty="0">
                <a:solidFill>
                  <a:schemeClr val="bg1"/>
                </a:solidFill>
                <a:latin typeface="Calibri" panose="020F0502020204030204" pitchFamily="34" charset="0"/>
              </a:rPr>
              <a:t>Topical </a:t>
            </a:r>
            <a:r>
              <a:rPr lang="en-US" dirty="0" smtClean="0">
                <a:solidFill>
                  <a:schemeClr val="bg1"/>
                </a:solidFill>
                <a:latin typeface="Calibri" panose="020F0502020204030204" pitchFamily="34" charset="0"/>
              </a:rPr>
              <a:t>anesthetics</a:t>
            </a:r>
            <a:endParaRPr lang="en-US" dirty="0">
              <a:solidFill>
                <a:schemeClr val="bg1"/>
              </a:solidFill>
              <a:latin typeface="Calibri" panose="020F0502020204030204" pitchFamily="34" charset="0"/>
            </a:endParaRPr>
          </a:p>
          <a:p>
            <a:pPr lvl="1"/>
            <a:r>
              <a:rPr lang="en-US" dirty="0">
                <a:solidFill>
                  <a:schemeClr val="bg1"/>
                </a:solidFill>
                <a:latin typeface="Calibri" panose="020F0502020204030204" pitchFamily="34" charset="0"/>
              </a:rPr>
              <a:t>Equal portions </a:t>
            </a:r>
            <a:r>
              <a:rPr lang="en-US" dirty="0" smtClean="0">
                <a:solidFill>
                  <a:schemeClr val="bg1"/>
                </a:solidFill>
                <a:latin typeface="Calibri" panose="020F0502020204030204" pitchFamily="34" charset="0"/>
              </a:rPr>
              <a:t>of lidocaine</a:t>
            </a:r>
            <a:r>
              <a:rPr lang="en-US" dirty="0">
                <a:solidFill>
                  <a:schemeClr val="bg1"/>
                </a:solidFill>
                <a:latin typeface="Calibri" panose="020F0502020204030204" pitchFamily="34" charset="0"/>
              </a:rPr>
              <a:t>, </a:t>
            </a:r>
            <a:r>
              <a:rPr lang="en-US" dirty="0" smtClean="0">
                <a:solidFill>
                  <a:schemeClr val="bg1"/>
                </a:solidFill>
                <a:latin typeface="Calibri" panose="020F0502020204030204" pitchFamily="34" charset="0"/>
              </a:rPr>
              <a:t>diphenhydramine, and </a:t>
            </a:r>
            <a:r>
              <a:rPr lang="en-US" dirty="0">
                <a:solidFill>
                  <a:schemeClr val="bg1"/>
                </a:solidFill>
                <a:latin typeface="Calibri" panose="020F0502020204030204" pitchFamily="34" charset="0"/>
              </a:rPr>
              <a:t>magnesium-containing or </a:t>
            </a:r>
            <a:r>
              <a:rPr lang="en-US" dirty="0" smtClean="0">
                <a:solidFill>
                  <a:schemeClr val="bg1"/>
                </a:solidFill>
                <a:latin typeface="Calibri" panose="020F0502020204030204" pitchFamily="34" charset="0"/>
              </a:rPr>
              <a:t>aluminum-containing antacids</a:t>
            </a:r>
          </a:p>
          <a:p>
            <a:r>
              <a:rPr lang="en-US" dirty="0" err="1" smtClean="0">
                <a:solidFill>
                  <a:schemeClr val="bg1"/>
                </a:solidFill>
                <a:latin typeface="Calibri" panose="020F0502020204030204" pitchFamily="34" charset="0"/>
              </a:rPr>
              <a:t>Sucralfate</a:t>
            </a:r>
            <a:r>
              <a:rPr lang="en-US" dirty="0" smtClean="0">
                <a:solidFill>
                  <a:schemeClr val="bg1"/>
                </a:solidFill>
                <a:latin typeface="Calibri" panose="020F0502020204030204" pitchFamily="34" charset="0"/>
              </a:rPr>
              <a:t> </a:t>
            </a:r>
          </a:p>
          <a:p>
            <a:r>
              <a:rPr lang="en-US" dirty="0" err="1" smtClean="0">
                <a:solidFill>
                  <a:schemeClr val="bg1"/>
                </a:solidFill>
                <a:latin typeface="Calibri" panose="020F0502020204030204" pitchFamily="34" charset="0"/>
              </a:rPr>
              <a:t>Gelclair</a:t>
            </a:r>
            <a:endParaRPr lang="en-US" dirty="0" smtClean="0">
              <a:solidFill>
                <a:schemeClr val="bg1"/>
              </a:solidFill>
              <a:latin typeface="Calibri" panose="020F0502020204030204" pitchFamily="34" charset="0"/>
            </a:endParaRPr>
          </a:p>
          <a:p>
            <a:pPr lvl="1"/>
            <a:r>
              <a:rPr lang="en-US" dirty="0" smtClean="0">
                <a:solidFill>
                  <a:schemeClr val="bg1"/>
                </a:solidFill>
                <a:latin typeface="Calibri" panose="020F0502020204030204" pitchFamily="34" charset="0"/>
              </a:rPr>
              <a:t>A bio-adherent </a:t>
            </a:r>
            <a:r>
              <a:rPr lang="en-US" dirty="0">
                <a:solidFill>
                  <a:schemeClr val="bg1"/>
                </a:solidFill>
                <a:latin typeface="Calibri" panose="020F0502020204030204" pitchFamily="34" charset="0"/>
              </a:rPr>
              <a:t>oral gel containing </a:t>
            </a:r>
            <a:r>
              <a:rPr lang="en-US" dirty="0" err="1" smtClean="0">
                <a:solidFill>
                  <a:schemeClr val="bg1"/>
                </a:solidFill>
                <a:latin typeface="Calibri" panose="020F0502020204030204" pitchFamily="34" charset="0"/>
              </a:rPr>
              <a:t>polyvinylpyrrolidone</a:t>
            </a:r>
            <a:r>
              <a:rPr lang="en-US" dirty="0" smtClean="0">
                <a:solidFill>
                  <a:schemeClr val="bg1"/>
                </a:solidFill>
                <a:latin typeface="Calibri" panose="020F0502020204030204" pitchFamily="34" charset="0"/>
              </a:rPr>
              <a:t>, hyaluronic </a:t>
            </a:r>
            <a:r>
              <a:rPr lang="en-US" dirty="0">
                <a:solidFill>
                  <a:schemeClr val="bg1"/>
                </a:solidFill>
                <a:latin typeface="Calibri" panose="020F0502020204030204" pitchFamily="34" charset="0"/>
              </a:rPr>
              <a:t>acid, and </a:t>
            </a:r>
            <a:r>
              <a:rPr lang="en-US" dirty="0" err="1">
                <a:solidFill>
                  <a:schemeClr val="bg1"/>
                </a:solidFill>
                <a:latin typeface="Calibri" panose="020F0502020204030204" pitchFamily="34" charset="0"/>
              </a:rPr>
              <a:t>glycyrrhetinic</a:t>
            </a:r>
            <a:r>
              <a:rPr lang="en-US" dirty="0">
                <a:solidFill>
                  <a:schemeClr val="bg1"/>
                </a:solidFill>
                <a:latin typeface="Calibri" panose="020F0502020204030204" pitchFamily="34" charset="0"/>
              </a:rPr>
              <a:t> acid</a:t>
            </a:r>
          </a:p>
        </p:txBody>
      </p:sp>
    </p:spTree>
    <p:extLst>
      <p:ext uri="{BB962C8B-B14F-4D97-AF65-F5344CB8AC3E}">
        <p14:creationId xmlns:p14="http://schemas.microsoft.com/office/powerpoint/2010/main" val="650269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Prevention</a:t>
            </a:r>
          </a:p>
        </p:txBody>
      </p:sp>
      <p:sp>
        <p:nvSpPr>
          <p:cNvPr id="3" name="Content Placeholder 2"/>
          <p:cNvSpPr>
            <a:spLocks noGrp="1"/>
          </p:cNvSpPr>
          <p:nvPr>
            <p:ph idx="1"/>
          </p:nvPr>
        </p:nvSpPr>
        <p:spPr/>
        <p:txBody>
          <a:bodyPr>
            <a:normAutofit/>
          </a:bodyPr>
          <a:lstStyle/>
          <a:p>
            <a:r>
              <a:rPr lang="en-US" sz="2400" dirty="0">
                <a:solidFill>
                  <a:schemeClr val="bg1"/>
                </a:solidFill>
                <a:latin typeface="Calibri" panose="020F0502020204030204" pitchFamily="34" charset="0"/>
              </a:rPr>
              <a:t>Ice </a:t>
            </a:r>
            <a:r>
              <a:rPr lang="en-US" sz="2400" dirty="0" smtClean="0">
                <a:solidFill>
                  <a:schemeClr val="bg1"/>
                </a:solidFill>
                <a:latin typeface="Calibri" panose="020F0502020204030204" pitchFamily="34" charset="0"/>
              </a:rPr>
              <a:t>chips</a:t>
            </a:r>
          </a:p>
          <a:p>
            <a:r>
              <a:rPr lang="en-US" sz="2400" dirty="0" err="1">
                <a:solidFill>
                  <a:schemeClr val="bg1"/>
                </a:solidFill>
                <a:latin typeface="Calibri" panose="020F0502020204030204" pitchFamily="34" charset="0"/>
              </a:rPr>
              <a:t>Chlorhexidine</a:t>
            </a:r>
            <a:r>
              <a:rPr lang="en-US" sz="2400" dirty="0">
                <a:solidFill>
                  <a:schemeClr val="bg1"/>
                </a:solidFill>
                <a:latin typeface="Calibri" panose="020F0502020204030204" pitchFamily="34" charset="0"/>
              </a:rPr>
              <a:t> </a:t>
            </a:r>
            <a:r>
              <a:rPr lang="en-US" sz="2400" dirty="0" err="1">
                <a:solidFill>
                  <a:schemeClr val="bg1"/>
                </a:solidFill>
                <a:latin typeface="Calibri" panose="020F0502020204030204" pitchFamily="34" charset="0"/>
              </a:rPr>
              <a:t>gluconate</a:t>
            </a:r>
            <a:r>
              <a:rPr lang="en-US" sz="2400" dirty="0">
                <a:solidFill>
                  <a:schemeClr val="bg1"/>
                </a:solidFill>
                <a:latin typeface="Calibri" panose="020F0502020204030204" pitchFamily="34" charset="0"/>
              </a:rPr>
              <a:t> 0.12</a:t>
            </a:r>
            <a:r>
              <a:rPr lang="en-US" sz="2400" dirty="0" smtClean="0">
                <a:solidFill>
                  <a:schemeClr val="bg1"/>
                </a:solidFill>
                <a:latin typeface="Calibri" panose="020F0502020204030204" pitchFamily="34" charset="0"/>
              </a:rPr>
              <a:t>%</a:t>
            </a:r>
          </a:p>
          <a:p>
            <a:r>
              <a:rPr lang="en-US" sz="2400" dirty="0" err="1" smtClean="0">
                <a:solidFill>
                  <a:schemeClr val="bg1"/>
                </a:solidFill>
                <a:latin typeface="Calibri" panose="020F0502020204030204" pitchFamily="34" charset="0"/>
              </a:rPr>
              <a:t>Palifermin</a:t>
            </a:r>
            <a:r>
              <a:rPr lang="en-US" sz="2400" dirty="0">
                <a:solidFill>
                  <a:schemeClr val="bg1"/>
                </a:solidFill>
                <a:latin typeface="Calibri" panose="020F0502020204030204" pitchFamily="34" charset="0"/>
              </a:rPr>
              <a:t> </a:t>
            </a:r>
            <a:r>
              <a:rPr lang="en-US" sz="2400" dirty="0" smtClean="0">
                <a:solidFill>
                  <a:schemeClr val="bg1"/>
                </a:solidFill>
                <a:latin typeface="Calibri" panose="020F0502020204030204" pitchFamily="34" charset="0"/>
              </a:rPr>
              <a:t>(a keratinocyte growth factor)</a:t>
            </a:r>
            <a:endParaRPr lang="en-US" sz="2400" dirty="0">
              <a:solidFill>
                <a:schemeClr val="bg1"/>
              </a:solidFill>
              <a:latin typeface="Calibri" panose="020F0502020204030204" pitchFamily="34" charset="0"/>
            </a:endParaRPr>
          </a:p>
        </p:txBody>
      </p:sp>
      <p:pic>
        <p:nvPicPr>
          <p:cNvPr id="2253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000"/>
          <a:stretch/>
        </p:blipFill>
        <p:spPr bwMode="auto">
          <a:xfrm>
            <a:off x="1354454" y="3657600"/>
            <a:ext cx="6733011" cy="287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58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alibri" panose="020F0502020204030204" pitchFamily="34" charset="0"/>
              </a:rPr>
              <a:t>XEROSTOMIA (Dry mouth)</a:t>
            </a:r>
            <a:endParaRPr lang="en-US" dirty="0">
              <a:solidFill>
                <a:schemeClr val="bg1"/>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smtClean="0">
                <a:solidFill>
                  <a:schemeClr val="bg1"/>
                </a:solidFill>
                <a:latin typeface="Calibri" panose="020F0502020204030204" pitchFamily="34" charset="0"/>
              </a:rPr>
              <a:t>One </a:t>
            </a:r>
            <a:r>
              <a:rPr lang="en-US" sz="2400" dirty="0">
                <a:solidFill>
                  <a:schemeClr val="bg1"/>
                </a:solidFill>
                <a:latin typeface="Calibri" panose="020F0502020204030204" pitchFamily="34" charset="0"/>
              </a:rPr>
              <a:t>of the most frequent </a:t>
            </a:r>
            <a:r>
              <a:rPr lang="en-US" sz="2400" dirty="0" smtClean="0">
                <a:solidFill>
                  <a:schemeClr val="bg1"/>
                </a:solidFill>
                <a:latin typeface="Calibri" panose="020F0502020204030204" pitchFamily="34" charset="0"/>
              </a:rPr>
              <a:t>side effects </a:t>
            </a:r>
            <a:r>
              <a:rPr lang="en-US" sz="2400" dirty="0">
                <a:solidFill>
                  <a:schemeClr val="bg1"/>
                </a:solidFill>
                <a:latin typeface="Calibri" panose="020F0502020204030204" pitchFamily="34" charset="0"/>
              </a:rPr>
              <a:t>of radiation therapy to the head and </a:t>
            </a:r>
            <a:r>
              <a:rPr lang="en-US" sz="2400" dirty="0" smtClean="0">
                <a:solidFill>
                  <a:schemeClr val="bg1"/>
                </a:solidFill>
                <a:latin typeface="Calibri" panose="020F0502020204030204" pitchFamily="34" charset="0"/>
              </a:rPr>
              <a:t>neck </a:t>
            </a:r>
          </a:p>
          <a:p>
            <a:pPr lvl="1"/>
            <a:r>
              <a:rPr lang="en-US" dirty="0" smtClean="0">
                <a:solidFill>
                  <a:schemeClr val="bg1"/>
                </a:solidFill>
                <a:latin typeface="Calibri" panose="020F0502020204030204" pitchFamily="34" charset="0"/>
              </a:rPr>
              <a:t>Loss </a:t>
            </a:r>
            <a:r>
              <a:rPr lang="en-US" dirty="0">
                <a:solidFill>
                  <a:schemeClr val="bg1"/>
                </a:solidFill>
                <a:latin typeface="Calibri" panose="020F0502020204030204" pitchFamily="34" charset="0"/>
              </a:rPr>
              <a:t>of salivary buffering </a:t>
            </a:r>
            <a:r>
              <a:rPr lang="en-US" dirty="0" smtClean="0">
                <a:solidFill>
                  <a:schemeClr val="bg1"/>
                </a:solidFill>
                <a:latin typeface="Calibri" panose="020F0502020204030204" pitchFamily="34" charset="0"/>
              </a:rPr>
              <a:t>capacity</a:t>
            </a:r>
          </a:p>
          <a:p>
            <a:pPr lvl="1"/>
            <a:r>
              <a:rPr lang="en-US" dirty="0" smtClean="0">
                <a:solidFill>
                  <a:schemeClr val="bg1"/>
                </a:solidFill>
                <a:latin typeface="Calibri" panose="020F0502020204030204" pitchFamily="34" charset="0"/>
              </a:rPr>
              <a:t>Lower </a:t>
            </a:r>
            <a:r>
              <a:rPr lang="en-US" dirty="0">
                <a:solidFill>
                  <a:schemeClr val="bg1"/>
                </a:solidFill>
                <a:latin typeface="Calibri" panose="020F0502020204030204" pitchFamily="34" charset="0"/>
              </a:rPr>
              <a:t>salivary </a:t>
            </a:r>
            <a:r>
              <a:rPr lang="en-US" dirty="0" smtClean="0">
                <a:solidFill>
                  <a:schemeClr val="bg1"/>
                </a:solidFill>
                <a:latin typeface="Calibri" panose="020F0502020204030204" pitchFamily="34" charset="0"/>
              </a:rPr>
              <a:t>pH</a:t>
            </a:r>
          </a:p>
          <a:p>
            <a:pPr lvl="1"/>
            <a:r>
              <a:rPr lang="en-US" dirty="0" smtClean="0">
                <a:solidFill>
                  <a:schemeClr val="bg1"/>
                </a:solidFill>
                <a:latin typeface="Calibri" panose="020F0502020204030204" pitchFamily="34" charset="0"/>
              </a:rPr>
              <a:t>Decreased </a:t>
            </a:r>
            <a:r>
              <a:rPr lang="en-US" dirty="0">
                <a:solidFill>
                  <a:schemeClr val="bg1"/>
                </a:solidFill>
                <a:latin typeface="Calibri" panose="020F0502020204030204" pitchFamily="34" charset="0"/>
              </a:rPr>
              <a:t>salivary immunoglobulin </a:t>
            </a:r>
            <a:r>
              <a:rPr lang="en-US" dirty="0" smtClean="0">
                <a:solidFill>
                  <a:schemeClr val="bg1"/>
                </a:solidFill>
                <a:latin typeface="Calibri" panose="020F0502020204030204" pitchFamily="34" charset="0"/>
              </a:rPr>
              <a:t>A</a:t>
            </a:r>
            <a:endParaRPr lang="en-US" dirty="0">
              <a:solidFill>
                <a:schemeClr val="bg1"/>
              </a:solidFill>
              <a:latin typeface="Calibri" panose="020F0502020204030204" pitchFamily="34" charset="0"/>
            </a:endParaRPr>
          </a:p>
          <a:p>
            <a:pPr lvl="1"/>
            <a:r>
              <a:rPr lang="en-US" dirty="0">
                <a:solidFill>
                  <a:schemeClr val="bg1"/>
                </a:solidFill>
                <a:latin typeface="Calibri" panose="020F0502020204030204" pitchFamily="34" charset="0"/>
              </a:rPr>
              <a:t>R</a:t>
            </a:r>
            <a:r>
              <a:rPr lang="en-US" dirty="0" smtClean="0">
                <a:solidFill>
                  <a:schemeClr val="bg1"/>
                </a:solidFill>
                <a:latin typeface="Calibri" panose="020F0502020204030204" pitchFamily="34" charset="0"/>
              </a:rPr>
              <a:t>eduction </a:t>
            </a:r>
            <a:r>
              <a:rPr lang="en-US" dirty="0">
                <a:solidFill>
                  <a:schemeClr val="bg1"/>
                </a:solidFill>
                <a:latin typeface="Calibri" panose="020F0502020204030204" pitchFamily="34" charset="0"/>
              </a:rPr>
              <a:t>of saliva </a:t>
            </a:r>
            <a:r>
              <a:rPr lang="en-US" dirty="0" smtClean="0">
                <a:solidFill>
                  <a:schemeClr val="bg1"/>
                </a:solidFill>
                <a:latin typeface="Calibri" panose="020F0502020204030204" pitchFamily="34" charset="0"/>
              </a:rPr>
              <a:t>production</a:t>
            </a:r>
          </a:p>
          <a:p>
            <a:pPr lvl="1"/>
            <a:r>
              <a:rPr lang="en-US" dirty="0" smtClean="0">
                <a:solidFill>
                  <a:schemeClr val="bg1"/>
                </a:solidFill>
                <a:latin typeface="Calibri" panose="020F0502020204030204" pitchFamily="34" charset="0"/>
              </a:rPr>
              <a:t>Alter the </a:t>
            </a:r>
            <a:r>
              <a:rPr lang="en-US" dirty="0">
                <a:solidFill>
                  <a:schemeClr val="bg1"/>
                </a:solidFill>
                <a:latin typeface="Calibri" panose="020F0502020204030204" pitchFamily="34" charset="0"/>
              </a:rPr>
              <a:t>sense of </a:t>
            </a:r>
            <a:r>
              <a:rPr lang="en-US" dirty="0" smtClean="0">
                <a:solidFill>
                  <a:schemeClr val="bg1"/>
                </a:solidFill>
                <a:latin typeface="Calibri" panose="020F0502020204030204" pitchFamily="34" charset="0"/>
              </a:rPr>
              <a:t>taste</a:t>
            </a:r>
          </a:p>
          <a:p>
            <a:pPr lvl="1"/>
            <a:r>
              <a:rPr lang="en-US" dirty="0">
                <a:solidFill>
                  <a:schemeClr val="bg1"/>
                </a:solidFill>
                <a:latin typeface="Calibri" panose="020F0502020204030204" pitchFamily="34" charset="0"/>
              </a:rPr>
              <a:t>C</a:t>
            </a:r>
            <a:r>
              <a:rPr lang="en-US" dirty="0" smtClean="0">
                <a:solidFill>
                  <a:schemeClr val="bg1"/>
                </a:solidFill>
                <a:latin typeface="Calibri" panose="020F0502020204030204" pitchFamily="34" charset="0"/>
              </a:rPr>
              <a:t>auses dental caries</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56693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alibri" panose="020F0502020204030204" pitchFamily="34" charset="0"/>
              </a:rPr>
              <a:t>management</a:t>
            </a:r>
            <a:endParaRPr lang="en-US" dirty="0">
              <a:solidFill>
                <a:schemeClr val="bg1"/>
              </a:solidFill>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solidFill>
                  <a:schemeClr val="bg1"/>
                </a:solidFill>
                <a:latin typeface="Calibri" panose="020F0502020204030204" pitchFamily="34" charset="0"/>
              </a:rPr>
              <a:t>Pilocarpine </a:t>
            </a:r>
          </a:p>
          <a:p>
            <a:r>
              <a:rPr lang="en-US" dirty="0" smtClean="0">
                <a:solidFill>
                  <a:schemeClr val="bg1"/>
                </a:solidFill>
                <a:latin typeface="Calibri" panose="020F0502020204030204" pitchFamily="34" charset="0"/>
              </a:rPr>
              <a:t>Saliva substitutes </a:t>
            </a:r>
          </a:p>
          <a:p>
            <a:r>
              <a:rPr lang="en-US" dirty="0" smtClean="0">
                <a:solidFill>
                  <a:schemeClr val="bg1"/>
                </a:solidFill>
                <a:latin typeface="Calibri" panose="020F0502020204030204" pitchFamily="34" charset="0"/>
              </a:rPr>
              <a:t>Sugar free gum or hard candy </a:t>
            </a:r>
          </a:p>
          <a:p>
            <a:r>
              <a:rPr lang="en-US" dirty="0" smtClean="0">
                <a:solidFill>
                  <a:schemeClr val="bg1"/>
                </a:solidFill>
                <a:latin typeface="Calibri" panose="020F0502020204030204" pitchFamily="34" charset="0"/>
              </a:rPr>
              <a:t>Ice chip</a:t>
            </a:r>
          </a:p>
          <a:p>
            <a:r>
              <a:rPr lang="en-US" dirty="0" err="1" smtClean="0">
                <a:solidFill>
                  <a:schemeClr val="bg1"/>
                </a:solidFill>
                <a:latin typeface="Calibri" panose="020F0502020204030204" pitchFamily="34" charset="0"/>
              </a:rPr>
              <a:t>Amifostine</a:t>
            </a:r>
            <a:r>
              <a:rPr lang="en-US" dirty="0">
                <a:solidFill>
                  <a:schemeClr val="bg1"/>
                </a:solidFill>
                <a:latin typeface="Calibri" panose="020F0502020204030204" pitchFamily="34" charset="0"/>
              </a:rPr>
              <a:t> </a:t>
            </a:r>
            <a:endParaRPr lang="en-US" dirty="0" smtClean="0">
              <a:solidFill>
                <a:schemeClr val="bg1"/>
              </a:solidFill>
              <a:latin typeface="Calibri" panose="020F0502020204030204" pitchFamily="34" charset="0"/>
            </a:endParaRPr>
          </a:p>
          <a:p>
            <a:pPr lvl="1"/>
            <a:r>
              <a:rPr lang="en-US" dirty="0" smtClean="0">
                <a:solidFill>
                  <a:schemeClr val="bg1"/>
                </a:solidFill>
                <a:latin typeface="Calibri" panose="020F0502020204030204" pitchFamily="34" charset="0"/>
              </a:rPr>
              <a:t>An </a:t>
            </a:r>
            <a:r>
              <a:rPr lang="en-US" dirty="0">
                <a:solidFill>
                  <a:schemeClr val="bg1"/>
                </a:solidFill>
                <a:latin typeface="Calibri" panose="020F0502020204030204" pitchFamily="34" charset="0"/>
              </a:rPr>
              <a:t>organic </a:t>
            </a:r>
            <a:r>
              <a:rPr lang="en-US" dirty="0" err="1" smtClean="0">
                <a:solidFill>
                  <a:schemeClr val="bg1"/>
                </a:solidFill>
                <a:latin typeface="Calibri" panose="020F0502020204030204" pitchFamily="34" charset="0"/>
              </a:rPr>
              <a:t>thiophosphate</a:t>
            </a:r>
            <a:r>
              <a:rPr lang="en-US" dirty="0" smtClean="0">
                <a:solidFill>
                  <a:schemeClr val="bg1"/>
                </a:solidFill>
                <a:latin typeface="Calibri" panose="020F0502020204030204" pitchFamily="34" charset="0"/>
              </a:rPr>
              <a:t> </a:t>
            </a:r>
            <a:r>
              <a:rPr lang="en-US" dirty="0" err="1" smtClean="0">
                <a:solidFill>
                  <a:schemeClr val="bg1"/>
                </a:solidFill>
                <a:latin typeface="Calibri" panose="020F0502020204030204" pitchFamily="34" charset="0"/>
              </a:rPr>
              <a:t>chemoprotectant</a:t>
            </a:r>
            <a:r>
              <a:rPr lang="en-US" dirty="0" smtClean="0">
                <a:solidFill>
                  <a:schemeClr val="bg1"/>
                </a:solidFill>
                <a:latin typeface="Calibri" panose="020F0502020204030204" pitchFamily="34" charset="0"/>
              </a:rPr>
              <a:t> </a:t>
            </a:r>
            <a:r>
              <a:rPr lang="en-US" dirty="0">
                <a:solidFill>
                  <a:schemeClr val="bg1"/>
                </a:solidFill>
                <a:latin typeface="Calibri" panose="020F0502020204030204" pitchFamily="34" charset="0"/>
              </a:rPr>
              <a:t>agent,</a:t>
            </a:r>
          </a:p>
        </p:txBody>
      </p:sp>
    </p:spTree>
    <p:extLst>
      <p:ext uri="{BB962C8B-B14F-4D97-AF65-F5344CB8AC3E}">
        <p14:creationId xmlns:p14="http://schemas.microsoft.com/office/powerpoint/2010/main" val="1391007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bg1"/>
                </a:solidFill>
                <a:latin typeface="Calibri" panose="020F0502020204030204" pitchFamily="34" charset="0"/>
              </a:rPr>
              <a:t>LOWER </a:t>
            </a:r>
            <a:r>
              <a:rPr lang="en-US" sz="2800" dirty="0" smtClean="0">
                <a:solidFill>
                  <a:schemeClr val="bg1"/>
                </a:solidFill>
                <a:latin typeface="Calibri" panose="020F0502020204030204" pitchFamily="34" charset="0"/>
              </a:rPr>
              <a:t>GASTROINTESTINAL TRACT </a:t>
            </a:r>
            <a:r>
              <a:rPr lang="en-US" sz="2800" dirty="0">
                <a:solidFill>
                  <a:schemeClr val="bg1"/>
                </a:solidFill>
                <a:latin typeface="Calibri" panose="020F0502020204030204" pitchFamily="34" charset="0"/>
              </a:rPr>
              <a:t>COMPLICATIONS</a:t>
            </a:r>
          </a:p>
        </p:txBody>
      </p:sp>
      <p:sp>
        <p:nvSpPr>
          <p:cNvPr id="3" name="Content Placeholder 2"/>
          <p:cNvSpPr>
            <a:spLocks noGrp="1"/>
          </p:cNvSpPr>
          <p:nvPr>
            <p:ph idx="1"/>
          </p:nvPr>
        </p:nvSpPr>
        <p:spPr/>
        <p:txBody>
          <a:bodyPr/>
          <a:lstStyle/>
          <a:p>
            <a:r>
              <a:rPr lang="en-US" dirty="0" smtClean="0">
                <a:solidFill>
                  <a:schemeClr val="bg1"/>
                </a:solidFill>
                <a:latin typeface="Calibri" panose="020F0502020204030204" pitchFamily="34" charset="0"/>
              </a:rPr>
              <a:t>Malabsorption</a:t>
            </a:r>
          </a:p>
          <a:p>
            <a:pPr lvl="1"/>
            <a:r>
              <a:rPr lang="en-US" dirty="0" smtClean="0">
                <a:solidFill>
                  <a:schemeClr val="bg1"/>
                </a:solidFill>
                <a:latin typeface="Calibri" panose="020F0502020204030204" pitchFamily="34" charset="0"/>
              </a:rPr>
              <a:t>Villus </a:t>
            </a:r>
            <a:r>
              <a:rPr lang="en-US" dirty="0">
                <a:solidFill>
                  <a:schemeClr val="bg1"/>
                </a:solidFill>
                <a:latin typeface="Calibri" panose="020F0502020204030204" pitchFamily="34" charset="0"/>
              </a:rPr>
              <a:t>atrophy and cessation of mitosis within </a:t>
            </a:r>
            <a:r>
              <a:rPr lang="en-US" dirty="0" smtClean="0">
                <a:solidFill>
                  <a:schemeClr val="bg1"/>
                </a:solidFill>
                <a:latin typeface="Calibri" panose="020F0502020204030204" pitchFamily="34" charset="0"/>
              </a:rPr>
              <a:t>GI crypts</a:t>
            </a:r>
          </a:p>
          <a:p>
            <a:pPr lvl="1"/>
            <a:r>
              <a:rPr lang="en-US" dirty="0" smtClean="0">
                <a:solidFill>
                  <a:schemeClr val="bg1"/>
                </a:solidFill>
                <a:latin typeface="Calibri" panose="020F0502020204030204" pitchFamily="34" charset="0"/>
              </a:rPr>
              <a:t>Swelling </a:t>
            </a:r>
            <a:r>
              <a:rPr lang="en-US" dirty="0">
                <a:solidFill>
                  <a:schemeClr val="bg1"/>
                </a:solidFill>
                <a:latin typeface="Calibri" panose="020F0502020204030204" pitchFamily="34" charset="0"/>
              </a:rPr>
              <a:t>and dilation </a:t>
            </a:r>
            <a:r>
              <a:rPr lang="en-US" dirty="0" smtClean="0">
                <a:solidFill>
                  <a:schemeClr val="bg1"/>
                </a:solidFill>
                <a:latin typeface="Calibri" panose="020F0502020204030204" pitchFamily="34" charset="0"/>
              </a:rPr>
              <a:t>of mitochondria </a:t>
            </a:r>
            <a:r>
              <a:rPr lang="en-US" dirty="0">
                <a:solidFill>
                  <a:schemeClr val="bg1"/>
                </a:solidFill>
                <a:latin typeface="Calibri" panose="020F0502020204030204" pitchFamily="34" charset="0"/>
              </a:rPr>
              <a:t>and endoplasmic reticulum and shortening of </a:t>
            </a:r>
            <a:r>
              <a:rPr lang="en-US" dirty="0" smtClean="0">
                <a:solidFill>
                  <a:schemeClr val="bg1"/>
                </a:solidFill>
                <a:latin typeface="Calibri" panose="020F0502020204030204" pitchFamily="34" charset="0"/>
              </a:rPr>
              <a:t>the microvilli.</a:t>
            </a:r>
          </a:p>
          <a:p>
            <a:r>
              <a:rPr lang="en-US" dirty="0" smtClean="0">
                <a:solidFill>
                  <a:schemeClr val="bg1"/>
                </a:solidFill>
                <a:latin typeface="Calibri" panose="020F0502020204030204" pitchFamily="34" charset="0"/>
              </a:rPr>
              <a:t>Diarrhea</a:t>
            </a:r>
          </a:p>
          <a:p>
            <a:pPr lvl="1"/>
            <a:r>
              <a:rPr lang="en-US" dirty="0" err="1" smtClean="0">
                <a:solidFill>
                  <a:schemeClr val="bg1"/>
                </a:solidFill>
                <a:latin typeface="Calibri" panose="020F0502020204030204" pitchFamily="34" charset="0"/>
              </a:rPr>
              <a:t>Irinotecan</a:t>
            </a:r>
            <a:r>
              <a:rPr lang="en-US" dirty="0">
                <a:solidFill>
                  <a:schemeClr val="bg1"/>
                </a:solidFill>
                <a:latin typeface="Calibri" panose="020F0502020204030204" pitchFamily="34" charset="0"/>
              </a:rPr>
              <a:t>, high-dose </a:t>
            </a:r>
            <a:r>
              <a:rPr lang="en-US" dirty="0" err="1">
                <a:solidFill>
                  <a:schemeClr val="bg1"/>
                </a:solidFill>
                <a:latin typeface="Calibri" panose="020F0502020204030204" pitchFamily="34" charset="0"/>
              </a:rPr>
              <a:t>cytarabine</a:t>
            </a:r>
            <a:r>
              <a:rPr lang="en-US" dirty="0">
                <a:solidFill>
                  <a:schemeClr val="bg1"/>
                </a:solidFill>
                <a:latin typeface="Calibri" panose="020F0502020204030204" pitchFamily="34" charset="0"/>
              </a:rPr>
              <a:t>, or fluorouracil</a:t>
            </a:r>
            <a:r>
              <a:rPr lang="en-US" dirty="0" smtClean="0">
                <a:solidFill>
                  <a:schemeClr val="bg1"/>
                </a:solidFill>
                <a:latin typeface="Calibri" panose="020F0502020204030204" pitchFamily="34" charset="0"/>
              </a:rPr>
              <a:t>.</a:t>
            </a:r>
          </a:p>
          <a:p>
            <a:r>
              <a:rPr lang="en-US" dirty="0" smtClean="0">
                <a:solidFill>
                  <a:schemeClr val="bg1"/>
                </a:solidFill>
                <a:latin typeface="Calibri" panose="020F0502020204030204" pitchFamily="34" charset="0"/>
              </a:rPr>
              <a:t>Constipation</a:t>
            </a:r>
          </a:p>
          <a:p>
            <a:pPr lvl="1"/>
            <a:r>
              <a:rPr lang="en-US" dirty="0" err="1" smtClean="0">
                <a:solidFill>
                  <a:schemeClr val="bg1"/>
                </a:solidFill>
                <a:latin typeface="Calibri" panose="020F0502020204030204" pitchFamily="34" charset="0"/>
              </a:rPr>
              <a:t>Vinca</a:t>
            </a:r>
            <a:r>
              <a:rPr lang="en-US" dirty="0">
                <a:solidFill>
                  <a:schemeClr val="bg1"/>
                </a:solidFill>
                <a:latin typeface="Calibri" panose="020F0502020204030204" pitchFamily="34" charset="0"/>
              </a:rPr>
              <a:t> alkaloids, thalidomide.</a:t>
            </a:r>
          </a:p>
          <a:p>
            <a:pPr marL="68580" indent="0">
              <a:buNone/>
            </a:pPr>
            <a:endParaRPr lang="en-US" dirty="0"/>
          </a:p>
        </p:txBody>
      </p:sp>
    </p:spTree>
    <p:extLst>
      <p:ext uri="{BB962C8B-B14F-4D97-AF65-F5344CB8AC3E}">
        <p14:creationId xmlns:p14="http://schemas.microsoft.com/office/powerpoint/2010/main" val="332134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DIARRHEA</a:t>
            </a:r>
          </a:p>
        </p:txBody>
      </p:sp>
      <p:sp>
        <p:nvSpPr>
          <p:cNvPr id="3" name="Content Placeholder 2"/>
          <p:cNvSpPr>
            <a:spLocks noGrp="1"/>
          </p:cNvSpPr>
          <p:nvPr>
            <p:ph idx="1"/>
          </p:nvPr>
        </p:nvSpPr>
        <p:spPr/>
        <p:txBody>
          <a:bodyPr/>
          <a:lstStyle/>
          <a:p>
            <a:r>
              <a:rPr lang="en-US" dirty="0" err="1" smtClean="0">
                <a:solidFill>
                  <a:schemeClr val="bg1"/>
                </a:solidFill>
                <a:latin typeface="Calibri" panose="020F0502020204030204" pitchFamily="34" charset="0"/>
              </a:rPr>
              <a:t>Irinotecan</a:t>
            </a:r>
            <a:endParaRPr lang="en-US" dirty="0" smtClean="0">
              <a:solidFill>
                <a:schemeClr val="bg1"/>
              </a:solidFill>
              <a:latin typeface="Calibri" panose="020F0502020204030204" pitchFamily="34" charset="0"/>
            </a:endParaRPr>
          </a:p>
          <a:p>
            <a:pPr lvl="1"/>
            <a:r>
              <a:rPr lang="en-US" dirty="0" smtClean="0">
                <a:solidFill>
                  <a:schemeClr val="bg1"/>
                </a:solidFill>
                <a:latin typeface="Calibri" panose="020F0502020204030204" pitchFamily="34" charset="0"/>
              </a:rPr>
              <a:t>Early-onset </a:t>
            </a:r>
            <a:r>
              <a:rPr lang="en-US" dirty="0">
                <a:solidFill>
                  <a:schemeClr val="bg1"/>
                </a:solidFill>
                <a:latin typeface="Calibri" panose="020F0502020204030204" pitchFamily="34" charset="0"/>
              </a:rPr>
              <a:t>and late-onset </a:t>
            </a:r>
            <a:r>
              <a:rPr lang="en-US" dirty="0" smtClean="0">
                <a:solidFill>
                  <a:schemeClr val="bg1"/>
                </a:solidFill>
                <a:latin typeface="Calibri" panose="020F0502020204030204" pitchFamily="34" charset="0"/>
              </a:rPr>
              <a:t>diarrhea</a:t>
            </a:r>
          </a:p>
          <a:p>
            <a:pPr lvl="1"/>
            <a:r>
              <a:rPr lang="en-US" dirty="0" smtClean="0">
                <a:solidFill>
                  <a:schemeClr val="bg1"/>
                </a:solidFill>
                <a:latin typeface="Calibri" panose="020F0502020204030204" pitchFamily="34" charset="0"/>
              </a:rPr>
              <a:t>Atropine </a:t>
            </a:r>
            <a:r>
              <a:rPr lang="en-US" dirty="0">
                <a:solidFill>
                  <a:schemeClr val="bg1"/>
                </a:solidFill>
                <a:latin typeface="Calibri" panose="020F0502020204030204" pitchFamily="34" charset="0"/>
              </a:rPr>
              <a:t>IV or </a:t>
            </a:r>
            <a:r>
              <a:rPr lang="en-US" dirty="0" smtClean="0">
                <a:solidFill>
                  <a:schemeClr val="bg1"/>
                </a:solidFill>
                <a:latin typeface="Calibri" panose="020F0502020204030204" pitchFamily="34" charset="0"/>
              </a:rPr>
              <a:t>SC 0.25 </a:t>
            </a:r>
            <a:r>
              <a:rPr lang="en-US" dirty="0">
                <a:solidFill>
                  <a:schemeClr val="bg1"/>
                </a:solidFill>
                <a:latin typeface="Calibri" panose="020F0502020204030204" pitchFamily="34" charset="0"/>
              </a:rPr>
              <a:t>to </a:t>
            </a:r>
            <a:r>
              <a:rPr lang="en-US" dirty="0" smtClean="0">
                <a:solidFill>
                  <a:schemeClr val="bg1"/>
                </a:solidFill>
                <a:latin typeface="Calibri" panose="020F0502020204030204" pitchFamily="34" charset="0"/>
              </a:rPr>
              <a:t>1 mg for early onset</a:t>
            </a:r>
          </a:p>
          <a:p>
            <a:pPr lvl="1"/>
            <a:r>
              <a:rPr lang="en-US" dirty="0" smtClean="0">
                <a:solidFill>
                  <a:schemeClr val="bg1"/>
                </a:solidFill>
                <a:latin typeface="Calibri" panose="020F0502020204030204" pitchFamily="34" charset="0"/>
              </a:rPr>
              <a:t>Loperamide 4 </a:t>
            </a:r>
            <a:r>
              <a:rPr lang="en-US" dirty="0">
                <a:solidFill>
                  <a:schemeClr val="bg1"/>
                </a:solidFill>
                <a:latin typeface="Calibri" panose="020F0502020204030204" pitchFamily="34" charset="0"/>
              </a:rPr>
              <a:t>mg with </a:t>
            </a:r>
            <a:r>
              <a:rPr lang="en-US" dirty="0" smtClean="0">
                <a:solidFill>
                  <a:schemeClr val="bg1"/>
                </a:solidFill>
                <a:latin typeface="Calibri" panose="020F0502020204030204" pitchFamily="34" charset="0"/>
              </a:rPr>
              <a:t>the first </a:t>
            </a:r>
            <a:r>
              <a:rPr lang="en-US" dirty="0">
                <a:solidFill>
                  <a:schemeClr val="bg1"/>
                </a:solidFill>
                <a:latin typeface="Calibri" panose="020F0502020204030204" pitchFamily="34" charset="0"/>
              </a:rPr>
              <a:t>episode of diarrhea and repeat doses of 2 mg every </a:t>
            </a:r>
            <a:r>
              <a:rPr lang="en-US" dirty="0" smtClean="0">
                <a:solidFill>
                  <a:schemeClr val="bg1"/>
                </a:solidFill>
                <a:latin typeface="Calibri" panose="020F0502020204030204" pitchFamily="34" charset="0"/>
              </a:rPr>
              <a:t>2 hours </a:t>
            </a:r>
            <a:r>
              <a:rPr lang="en-US" dirty="0">
                <a:solidFill>
                  <a:schemeClr val="bg1"/>
                </a:solidFill>
                <a:latin typeface="Calibri" panose="020F0502020204030204" pitchFamily="34" charset="0"/>
              </a:rPr>
              <a:t>until 12 hours have passed without a bowel movement </a:t>
            </a:r>
          </a:p>
        </p:txBody>
      </p:sp>
    </p:spTree>
    <p:extLst>
      <p:ext uri="{BB962C8B-B14F-4D97-AF65-F5344CB8AC3E}">
        <p14:creationId xmlns:p14="http://schemas.microsoft.com/office/powerpoint/2010/main" val="2005258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n w="18415" cmpd="sng">
                  <a:solidFill>
                    <a:srgbClr val="FFFFFF"/>
                  </a:solidFill>
                  <a:prstDash val="solid"/>
                </a:ln>
                <a:latin typeface="+mj-lt"/>
              </a:rPr>
              <a:t>Dermatologic toxicities</a:t>
            </a:r>
            <a:endParaRPr lang="en-US" b="1" dirty="0">
              <a:latin typeface="+mj-lt"/>
            </a:endParaRPr>
          </a:p>
        </p:txBody>
      </p:sp>
      <p:sp>
        <p:nvSpPr>
          <p:cNvPr id="3" name="Content Placeholder 2"/>
          <p:cNvSpPr>
            <a:spLocks noGrp="1"/>
          </p:cNvSpPr>
          <p:nvPr>
            <p:ph idx="1"/>
          </p:nvPr>
        </p:nvSpPr>
        <p:spPr/>
        <p:txBody>
          <a:bodyPr/>
          <a:lstStyle/>
          <a:p>
            <a:r>
              <a:rPr lang="en-US" sz="2400" dirty="0" smtClean="0">
                <a:solidFill>
                  <a:schemeClr val="tx1"/>
                </a:solidFill>
                <a:latin typeface="+mj-lt"/>
              </a:rPr>
              <a:t>Alopecia </a:t>
            </a:r>
          </a:p>
          <a:p>
            <a:r>
              <a:rPr lang="en-US" sz="2400" dirty="0" smtClean="0">
                <a:solidFill>
                  <a:schemeClr val="tx1"/>
                </a:solidFill>
                <a:latin typeface="+mj-lt"/>
              </a:rPr>
              <a:t>Hyperpigmentation  </a:t>
            </a:r>
          </a:p>
          <a:p>
            <a:r>
              <a:rPr lang="en-US" sz="2400" dirty="0" smtClean="0">
                <a:solidFill>
                  <a:schemeClr val="tx1"/>
                </a:solidFill>
                <a:latin typeface="+mj-lt"/>
              </a:rPr>
              <a:t>Radiation recall</a:t>
            </a:r>
          </a:p>
          <a:p>
            <a:r>
              <a:rPr lang="en-US" sz="2400" dirty="0" smtClean="0">
                <a:solidFill>
                  <a:schemeClr val="tx1"/>
                </a:solidFill>
                <a:latin typeface="+mj-lt"/>
              </a:rPr>
              <a:t>Photosensitivity</a:t>
            </a:r>
          </a:p>
          <a:p>
            <a:r>
              <a:rPr lang="en-US" sz="2400" dirty="0" smtClean="0">
                <a:solidFill>
                  <a:schemeClr val="tx1"/>
                </a:solidFill>
                <a:latin typeface="+mj-lt"/>
              </a:rPr>
              <a:t>Nail changes</a:t>
            </a:r>
          </a:p>
          <a:p>
            <a:r>
              <a:rPr lang="en-US" sz="2400" dirty="0" smtClean="0">
                <a:solidFill>
                  <a:schemeClr val="tx1"/>
                </a:solidFill>
                <a:latin typeface="+mj-lt"/>
              </a:rPr>
              <a:t>Hand-foot syndrome</a:t>
            </a:r>
            <a:endParaRPr lang="en-US" sz="2400" dirty="0">
              <a:solidFill>
                <a:schemeClr val="tx1"/>
              </a:solidFill>
              <a:latin typeface="+mj-lt"/>
            </a:endParaRPr>
          </a:p>
          <a:p>
            <a:r>
              <a:rPr lang="en-US" sz="2400" dirty="0" err="1" smtClean="0">
                <a:solidFill>
                  <a:schemeClr val="tx1"/>
                </a:solidFill>
                <a:latin typeface="+mj-lt"/>
              </a:rPr>
              <a:t>Acneiform</a:t>
            </a:r>
            <a:r>
              <a:rPr lang="en-US" sz="2400" dirty="0" smtClean="0">
                <a:solidFill>
                  <a:schemeClr val="tx1"/>
                </a:solidFill>
                <a:latin typeface="+mj-lt"/>
              </a:rPr>
              <a:t> rashes</a:t>
            </a:r>
          </a:p>
          <a:p>
            <a:r>
              <a:rPr lang="en-US" sz="2400" dirty="0" smtClean="0">
                <a:solidFill>
                  <a:schemeClr val="tx1"/>
                </a:solidFill>
                <a:latin typeface="+mj-lt"/>
              </a:rPr>
              <a:t>Hypersensitivity reactions</a:t>
            </a:r>
          </a:p>
          <a:p>
            <a:r>
              <a:rPr lang="en-US" sz="2400" dirty="0" smtClean="0">
                <a:solidFill>
                  <a:schemeClr val="tx1"/>
                </a:solidFill>
                <a:latin typeface="+mj-lt"/>
              </a:rPr>
              <a:t>Extravasations</a:t>
            </a:r>
            <a:endParaRPr lang="en-US" sz="2400" dirty="0">
              <a:solidFill>
                <a:schemeClr val="tx1"/>
              </a:solidFill>
              <a:latin typeface="+mj-lt"/>
            </a:endParaRPr>
          </a:p>
        </p:txBody>
      </p:sp>
    </p:spTree>
    <p:extLst>
      <p:ext uri="{BB962C8B-B14F-4D97-AF65-F5344CB8AC3E}">
        <p14:creationId xmlns:p14="http://schemas.microsoft.com/office/powerpoint/2010/main" val="3759361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pPr algn="l"/>
            <a:r>
              <a:rPr lang="en-US" dirty="0">
                <a:solidFill>
                  <a:schemeClr val="tx1"/>
                </a:solidFill>
              </a:rPr>
              <a:t>Alopecia </a:t>
            </a:r>
          </a:p>
        </p:txBody>
      </p:sp>
      <p:sp>
        <p:nvSpPr>
          <p:cNvPr id="3" name="Content Placeholder 2"/>
          <p:cNvSpPr>
            <a:spLocks noGrp="1"/>
          </p:cNvSpPr>
          <p:nvPr>
            <p:ph idx="1"/>
          </p:nvPr>
        </p:nvSpPr>
        <p:spPr>
          <a:xfrm>
            <a:off x="457200" y="1066800"/>
            <a:ext cx="8229600" cy="5059363"/>
          </a:xfrm>
        </p:spPr>
        <p:txBody>
          <a:bodyPr/>
          <a:lstStyle/>
          <a:p>
            <a:pPr algn="just"/>
            <a:r>
              <a:rPr lang="en-US" sz="2000" dirty="0">
                <a:solidFill>
                  <a:schemeClr val="tx1"/>
                </a:solidFill>
                <a:latin typeface="Calibri" panose="020F0502020204030204" pitchFamily="34" charset="0"/>
              </a:rPr>
              <a:t>Because hair bulb cells </a:t>
            </a:r>
            <a:r>
              <a:rPr lang="en-US" sz="2000" dirty="0" smtClean="0">
                <a:solidFill>
                  <a:schemeClr val="tx1"/>
                </a:solidFill>
                <a:latin typeface="Calibri" panose="020F0502020204030204" pitchFamily="34" charset="0"/>
              </a:rPr>
              <a:t>replicate every </a:t>
            </a:r>
            <a:r>
              <a:rPr lang="en-US" sz="2000" dirty="0">
                <a:solidFill>
                  <a:schemeClr val="tx1"/>
                </a:solidFill>
                <a:latin typeface="Calibri" panose="020F0502020204030204" pitchFamily="34" charset="0"/>
              </a:rPr>
              <a:t>12 to 24 hours, the cells are susceptible to </a:t>
            </a:r>
            <a:r>
              <a:rPr lang="en-US" sz="2000" dirty="0" smtClean="0">
                <a:solidFill>
                  <a:schemeClr val="tx1"/>
                </a:solidFill>
                <a:latin typeface="Calibri" panose="020F0502020204030204" pitchFamily="34" charset="0"/>
              </a:rPr>
              <a:t>cytotoxic agents</a:t>
            </a:r>
          </a:p>
          <a:p>
            <a:pPr algn="just"/>
            <a:endParaRPr lang="en-US" sz="2000" dirty="0" smtClean="0">
              <a:solidFill>
                <a:schemeClr val="tx1"/>
              </a:solidFill>
              <a:latin typeface="Calibri" panose="020F0502020204030204" pitchFamily="34" charset="0"/>
            </a:endParaRPr>
          </a:p>
          <a:p>
            <a:pPr algn="just"/>
            <a:r>
              <a:rPr lang="en-US" sz="2000" dirty="0" smtClean="0">
                <a:solidFill>
                  <a:schemeClr val="tx1"/>
                </a:solidFill>
                <a:latin typeface="Calibri" panose="020F0502020204030204" pitchFamily="34" charset="0"/>
              </a:rPr>
              <a:t>Thinned </a:t>
            </a:r>
            <a:r>
              <a:rPr lang="en-US" sz="2000" dirty="0">
                <a:solidFill>
                  <a:schemeClr val="tx1"/>
                </a:solidFill>
                <a:latin typeface="Calibri" panose="020F0502020204030204" pitchFamily="34" charset="0"/>
              </a:rPr>
              <a:t>or weakened hair shaft or failure to form </a:t>
            </a:r>
            <a:r>
              <a:rPr lang="en-US" sz="2000" dirty="0" smtClean="0">
                <a:solidFill>
                  <a:schemeClr val="tx1"/>
                </a:solidFill>
                <a:latin typeface="Calibri" panose="020F0502020204030204" pitchFamily="34" charset="0"/>
              </a:rPr>
              <a:t>hair</a:t>
            </a:r>
          </a:p>
          <a:p>
            <a:pPr algn="just"/>
            <a:endParaRPr lang="en-US" sz="2000" dirty="0" smtClean="0">
              <a:solidFill>
                <a:schemeClr val="tx1"/>
              </a:solidFill>
              <a:latin typeface="Calibri" panose="020F0502020204030204" pitchFamily="34" charset="0"/>
            </a:endParaRPr>
          </a:p>
          <a:p>
            <a:pPr algn="just"/>
            <a:r>
              <a:rPr lang="en-US" sz="2000" dirty="0">
                <a:solidFill>
                  <a:schemeClr val="tx1"/>
                </a:solidFill>
                <a:latin typeface="Calibri" panose="020F0502020204030204" pitchFamily="34" charset="0"/>
              </a:rPr>
              <a:t>Begins 7 to 10 days after one treatment, with prominent hair loss noted within 1 or 2 months.</a:t>
            </a:r>
          </a:p>
          <a:p>
            <a:pPr marL="0" indent="0" algn="just">
              <a:buNone/>
            </a:pPr>
            <a:r>
              <a:rPr lang="en-US" sz="2000" dirty="0" smtClean="0">
                <a:solidFill>
                  <a:schemeClr val="tx1"/>
                </a:solidFill>
                <a:latin typeface="Calibri" panose="020F0502020204030204" pitchFamily="34" charset="0"/>
              </a:rPr>
              <a:t>  </a:t>
            </a:r>
            <a:endParaRPr lang="en-US" sz="2000" dirty="0">
              <a:solidFill>
                <a:schemeClr val="tx1"/>
              </a:solidFill>
              <a:latin typeface="Calibri" panose="020F0502020204030204" pitchFamily="34" charset="0"/>
            </a:endParaRPr>
          </a:p>
          <a:p>
            <a:pPr algn="just"/>
            <a:r>
              <a:rPr lang="en-US" sz="2000" dirty="0">
                <a:solidFill>
                  <a:schemeClr val="tx1"/>
                </a:solidFill>
                <a:latin typeface="Calibri" panose="020F0502020204030204" pitchFamily="34" charset="0"/>
              </a:rPr>
              <a:t>Regeneration 1 to 2 months after therapy </a:t>
            </a:r>
            <a:r>
              <a:rPr lang="en-US" sz="2000" dirty="0" smtClean="0">
                <a:solidFill>
                  <a:schemeClr val="tx1"/>
                </a:solidFill>
                <a:latin typeface="Calibri" panose="020F0502020204030204" pitchFamily="34" charset="0"/>
              </a:rPr>
              <a:t>completion</a:t>
            </a:r>
          </a:p>
          <a:p>
            <a:pPr algn="just"/>
            <a:endParaRPr lang="en-US" sz="2000" dirty="0">
              <a:solidFill>
                <a:schemeClr val="tx1"/>
              </a:solidFill>
              <a:latin typeface="Calibri" panose="020F0502020204030204" pitchFamily="34" charset="0"/>
            </a:endParaRPr>
          </a:p>
          <a:p>
            <a:pPr algn="just"/>
            <a:r>
              <a:rPr lang="en-US" sz="2000" dirty="0">
                <a:solidFill>
                  <a:schemeClr val="tx1"/>
                </a:solidFill>
                <a:latin typeface="Calibri" panose="020F0502020204030204" pitchFamily="34" charset="0"/>
              </a:rPr>
              <a:t>The color and texture of hair may be altered; the new hair may be lighter, darker, or curlier as it regrows</a:t>
            </a:r>
            <a:r>
              <a:rPr lang="en-US" sz="2000" dirty="0" smtClean="0">
                <a:solidFill>
                  <a:schemeClr val="tx1"/>
                </a:solidFill>
                <a:latin typeface="Calibri" panose="020F0502020204030204" pitchFamily="34" charset="0"/>
              </a:rPr>
              <a:t>.</a:t>
            </a:r>
          </a:p>
          <a:p>
            <a:pPr algn="just"/>
            <a:endParaRPr lang="en-US" sz="2000" dirty="0">
              <a:solidFill>
                <a:schemeClr val="tx1"/>
              </a:solidFill>
              <a:latin typeface="Calibri" panose="020F0502020204030204" pitchFamily="34" charset="0"/>
            </a:endParaRPr>
          </a:p>
          <a:p>
            <a:pPr algn="just"/>
            <a:r>
              <a:rPr lang="en-US" sz="2000" dirty="0" err="1" smtClean="0">
                <a:solidFill>
                  <a:schemeClr val="tx1"/>
                </a:solidFill>
                <a:latin typeface="Calibri" panose="020F0502020204030204" pitchFamily="34" charset="0"/>
              </a:rPr>
              <a:t>Cyclophosphamaide</a:t>
            </a:r>
            <a:r>
              <a:rPr lang="en-US" sz="2000" dirty="0" smtClean="0">
                <a:solidFill>
                  <a:schemeClr val="tx1"/>
                </a:solidFill>
                <a:latin typeface="Calibri" panose="020F0502020204030204" pitchFamily="34" charset="0"/>
              </a:rPr>
              <a:t>, </a:t>
            </a:r>
            <a:r>
              <a:rPr lang="en-US" sz="2000" dirty="0" err="1" smtClean="0">
                <a:solidFill>
                  <a:schemeClr val="tx1"/>
                </a:solidFill>
                <a:latin typeface="Calibri" panose="020F0502020204030204" pitchFamily="34" charset="0"/>
              </a:rPr>
              <a:t>antracyclines</a:t>
            </a:r>
            <a:r>
              <a:rPr lang="en-US" sz="2000" dirty="0" smtClean="0">
                <a:solidFill>
                  <a:schemeClr val="tx1"/>
                </a:solidFill>
                <a:latin typeface="Calibri" panose="020F0502020204030204" pitchFamily="34" charset="0"/>
              </a:rPr>
              <a:t>, </a:t>
            </a:r>
            <a:r>
              <a:rPr lang="en-US" sz="2000" dirty="0" err="1" smtClean="0">
                <a:solidFill>
                  <a:schemeClr val="tx1"/>
                </a:solidFill>
                <a:latin typeface="Calibri" panose="020F0502020204030204" pitchFamily="34" charset="0"/>
              </a:rPr>
              <a:t>melphalan</a:t>
            </a:r>
            <a:r>
              <a:rPr lang="en-US" sz="2000" dirty="0" smtClean="0">
                <a:solidFill>
                  <a:schemeClr val="tx1"/>
                </a:solidFill>
                <a:latin typeface="Calibri" panose="020F0502020204030204" pitchFamily="34" charset="0"/>
              </a:rPr>
              <a:t>, etoposide</a:t>
            </a:r>
            <a:endParaRPr lang="en-US" sz="2000" dirty="0">
              <a:solidFill>
                <a:schemeClr val="tx1"/>
              </a:solidFill>
              <a:latin typeface="Calibri" panose="020F0502020204030204" pitchFamily="34" charset="0"/>
            </a:endParaRPr>
          </a:p>
          <a:p>
            <a:endParaRPr lang="en-US" sz="2400" dirty="0" smtClean="0">
              <a:solidFill>
                <a:schemeClr val="tx1"/>
              </a:solidFill>
              <a:latin typeface="Calibri" panose="020F0502020204030204" pitchFamily="34" charset="0"/>
            </a:endParaRPr>
          </a:p>
          <a:p>
            <a:endParaRPr lang="en-US" dirty="0"/>
          </a:p>
        </p:txBody>
      </p:sp>
    </p:spTree>
    <p:extLst>
      <p:ext uri="{BB962C8B-B14F-4D97-AF65-F5344CB8AC3E}">
        <p14:creationId xmlns:p14="http://schemas.microsoft.com/office/powerpoint/2010/main" val="3068659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Common and acute toxicities </a:t>
            </a:r>
          </a:p>
        </p:txBody>
      </p:sp>
      <p:sp>
        <p:nvSpPr>
          <p:cNvPr id="3" name="Content Placeholder 2"/>
          <p:cNvSpPr>
            <a:spLocks noGrp="1"/>
          </p:cNvSpPr>
          <p:nvPr>
            <p:ph idx="1"/>
          </p:nvPr>
        </p:nvSpPr>
        <p:spPr/>
        <p:txBody>
          <a:bodyPr/>
          <a:lstStyle/>
          <a:p>
            <a:r>
              <a:rPr lang="fr-CA" altLang="en-US" dirty="0" err="1">
                <a:latin typeface="+mj-lt"/>
              </a:rPr>
              <a:t>Hematologic</a:t>
            </a:r>
            <a:r>
              <a:rPr lang="fr-CA" altLang="en-US" dirty="0">
                <a:latin typeface="+mj-lt"/>
              </a:rPr>
              <a:t> </a:t>
            </a:r>
            <a:r>
              <a:rPr lang="fr-CA" altLang="en-US" dirty="0" err="1">
                <a:latin typeface="+mj-lt"/>
              </a:rPr>
              <a:t>Toxicities</a:t>
            </a:r>
            <a:endParaRPr lang="fr-CA" altLang="en-US" dirty="0">
              <a:latin typeface="+mj-lt"/>
            </a:endParaRPr>
          </a:p>
          <a:p>
            <a:r>
              <a:rPr lang="fr-CA" altLang="en-US" dirty="0" err="1">
                <a:latin typeface="+mj-lt"/>
              </a:rPr>
              <a:t>Gastrointestinal</a:t>
            </a:r>
            <a:r>
              <a:rPr lang="fr-CA" altLang="en-US" dirty="0">
                <a:latin typeface="+mj-lt"/>
              </a:rPr>
              <a:t> Tract </a:t>
            </a:r>
            <a:r>
              <a:rPr lang="fr-CA" altLang="en-US" dirty="0" err="1">
                <a:latin typeface="+mj-lt"/>
              </a:rPr>
              <a:t>Toxicities</a:t>
            </a:r>
            <a:endParaRPr lang="fr-CA" altLang="en-US" dirty="0">
              <a:latin typeface="+mj-lt"/>
            </a:endParaRPr>
          </a:p>
          <a:p>
            <a:r>
              <a:rPr lang="fr-CA" altLang="en-US" dirty="0" err="1">
                <a:latin typeface="+mj-lt"/>
              </a:rPr>
              <a:t>Dermatologic</a:t>
            </a:r>
            <a:r>
              <a:rPr lang="fr-CA" altLang="en-US" dirty="0">
                <a:latin typeface="+mj-lt"/>
              </a:rPr>
              <a:t> </a:t>
            </a:r>
            <a:r>
              <a:rPr lang="fr-CA" altLang="en-US" dirty="0" err="1">
                <a:latin typeface="+mj-lt"/>
              </a:rPr>
              <a:t>Toxicities</a:t>
            </a:r>
            <a:endParaRPr lang="fr-CA" altLang="en-US" dirty="0">
              <a:latin typeface="+mj-lt"/>
            </a:endParaRPr>
          </a:p>
          <a:p>
            <a:endParaRPr lang="en-US" dirty="0"/>
          </a:p>
        </p:txBody>
      </p:sp>
    </p:spTree>
    <p:extLst>
      <p:ext uri="{BB962C8B-B14F-4D97-AF65-F5344CB8AC3E}">
        <p14:creationId xmlns:p14="http://schemas.microsoft.com/office/powerpoint/2010/main" val="13156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tx1"/>
                </a:solidFill>
                <a:latin typeface="Calibri" panose="020F0502020204030204" pitchFamily="34" charset="0"/>
              </a:rPr>
              <a:t>NAIL CHANGES</a:t>
            </a:r>
          </a:p>
        </p:txBody>
      </p:sp>
      <p:sp>
        <p:nvSpPr>
          <p:cNvPr id="3" name="Content Placeholder 2"/>
          <p:cNvSpPr>
            <a:spLocks noGrp="1"/>
          </p:cNvSpPr>
          <p:nvPr>
            <p:ph idx="1"/>
          </p:nvPr>
        </p:nvSpPr>
        <p:spPr>
          <a:solidFill>
            <a:schemeClr val="bg1"/>
          </a:solidFill>
        </p:spPr>
        <p:txBody>
          <a:bodyPr/>
          <a:lstStyle/>
          <a:p>
            <a:r>
              <a:rPr lang="en-US" sz="2200" dirty="0">
                <a:solidFill>
                  <a:schemeClr val="tx1"/>
                </a:solidFill>
                <a:latin typeface="Calibri" panose="020F0502020204030204" pitchFamily="34" charset="0"/>
              </a:rPr>
              <a:t>The growth of ﬁngernails and toenails is arrested in a </a:t>
            </a:r>
            <a:r>
              <a:rPr lang="en-US" sz="2200" dirty="0" smtClean="0">
                <a:solidFill>
                  <a:schemeClr val="tx1"/>
                </a:solidFill>
                <a:latin typeface="Calibri" panose="020F0502020204030204" pitchFamily="34" charset="0"/>
              </a:rPr>
              <a:t>manner similar </a:t>
            </a:r>
            <a:r>
              <a:rPr lang="en-US" sz="2200" dirty="0">
                <a:solidFill>
                  <a:schemeClr val="tx1"/>
                </a:solidFill>
                <a:latin typeface="Calibri" panose="020F0502020204030204" pitchFamily="34" charset="0"/>
              </a:rPr>
              <a:t>to hair growth. </a:t>
            </a:r>
            <a:endParaRPr lang="en-US" sz="2200" dirty="0" smtClean="0">
              <a:solidFill>
                <a:schemeClr val="tx1"/>
              </a:solidFill>
              <a:latin typeface="Calibri" panose="020F0502020204030204" pitchFamily="34" charset="0"/>
            </a:endParaRPr>
          </a:p>
          <a:p>
            <a:endParaRPr lang="en-US" sz="2200" dirty="0">
              <a:solidFill>
                <a:schemeClr val="tx1"/>
              </a:solidFill>
              <a:latin typeface="Calibri" panose="020F0502020204030204" pitchFamily="34" charset="0"/>
            </a:endParaRPr>
          </a:p>
          <a:p>
            <a:r>
              <a:rPr lang="en-US" sz="2200" dirty="0">
                <a:solidFill>
                  <a:schemeClr val="tx1"/>
                </a:solidFill>
                <a:latin typeface="Calibri" panose="020F0502020204030204" pitchFamily="34" charset="0"/>
              </a:rPr>
              <a:t>Within weeks, these pale horizontal lines (“</a:t>
            </a:r>
            <a:r>
              <a:rPr lang="en-US" sz="2200" dirty="0" smtClean="0">
                <a:solidFill>
                  <a:schemeClr val="tx1"/>
                </a:solidFill>
                <a:latin typeface="Calibri" panose="020F0502020204030204" pitchFamily="34" charset="0"/>
              </a:rPr>
              <a:t>Beau’s lines</a:t>
            </a:r>
            <a:r>
              <a:rPr lang="en-US" sz="2200" dirty="0">
                <a:solidFill>
                  <a:schemeClr val="tx1"/>
                </a:solidFill>
                <a:latin typeface="Calibri" panose="020F0502020204030204" pitchFamily="34" charset="0"/>
              </a:rPr>
              <a:t>”) begin to appear in the nail </a:t>
            </a:r>
            <a:r>
              <a:rPr lang="en-US" sz="2200" dirty="0" smtClean="0">
                <a:solidFill>
                  <a:schemeClr val="tx1"/>
                </a:solidFill>
                <a:latin typeface="Calibri" panose="020F0502020204030204" pitchFamily="34" charset="0"/>
              </a:rPr>
              <a:t>beds (in </a:t>
            </a:r>
            <a:r>
              <a:rPr lang="en-US" sz="2200" dirty="0">
                <a:solidFill>
                  <a:schemeClr val="tx1"/>
                </a:solidFill>
                <a:latin typeface="Calibri" panose="020F0502020204030204" pitchFamily="34" charset="0"/>
              </a:rPr>
              <a:t>patients receiving chemotherapy for more than </a:t>
            </a:r>
            <a:r>
              <a:rPr lang="en-US" sz="2200" dirty="0" smtClean="0">
                <a:solidFill>
                  <a:schemeClr val="tx1"/>
                </a:solidFill>
                <a:latin typeface="Calibri" panose="020F0502020204030204" pitchFamily="34" charset="0"/>
              </a:rPr>
              <a:t>6 months). </a:t>
            </a:r>
          </a:p>
          <a:p>
            <a:endParaRPr lang="en-US" sz="2200" dirty="0">
              <a:solidFill>
                <a:schemeClr val="tx1"/>
              </a:solidFill>
              <a:latin typeface="Calibri" panose="020F0502020204030204" pitchFamily="34" charset="0"/>
            </a:endParaRPr>
          </a:p>
          <a:p>
            <a:r>
              <a:rPr lang="en-US" sz="2200" dirty="0">
                <a:solidFill>
                  <a:schemeClr val="tx1"/>
                </a:solidFill>
                <a:latin typeface="Calibri" panose="020F0502020204030204" pitchFamily="34" charset="0"/>
              </a:rPr>
              <a:t>normally disappear </a:t>
            </a:r>
            <a:r>
              <a:rPr lang="en-US" sz="2200" dirty="0" smtClean="0">
                <a:solidFill>
                  <a:schemeClr val="tx1"/>
                </a:solidFill>
                <a:latin typeface="Calibri" panose="020F0502020204030204" pitchFamily="34" charset="0"/>
              </a:rPr>
              <a:t>from </a:t>
            </a:r>
            <a:r>
              <a:rPr lang="en-US" sz="2200" dirty="0">
                <a:solidFill>
                  <a:schemeClr val="tx1"/>
                </a:solidFill>
                <a:latin typeface="Calibri" panose="020F0502020204030204" pitchFamily="34" charset="0"/>
              </a:rPr>
              <a:t>the ﬁngernails in approximately </a:t>
            </a:r>
            <a:r>
              <a:rPr lang="en-US" sz="2200" dirty="0" smtClean="0">
                <a:solidFill>
                  <a:schemeClr val="tx1"/>
                </a:solidFill>
                <a:latin typeface="Calibri" panose="020F0502020204030204" pitchFamily="34" charset="0"/>
              </a:rPr>
              <a:t>6 months</a:t>
            </a:r>
            <a:r>
              <a:rPr lang="en-US" sz="2200" dirty="0">
                <a:solidFill>
                  <a:schemeClr val="tx1"/>
                </a:solidFill>
                <a:latin typeface="Calibri" panose="020F0502020204030204" pitchFamily="34" charset="0"/>
              </a:rPr>
              <a:t>. </a:t>
            </a:r>
            <a:endParaRPr lang="en-US" sz="2200" dirty="0" smtClean="0">
              <a:solidFill>
                <a:schemeClr val="tx1"/>
              </a:solidFill>
              <a:latin typeface="Calibri" panose="020F0502020204030204" pitchFamily="34" charset="0"/>
            </a:endParaRPr>
          </a:p>
          <a:p>
            <a:endParaRPr lang="en-US" sz="2200" dirty="0">
              <a:solidFill>
                <a:schemeClr val="tx1"/>
              </a:solidFill>
              <a:latin typeface="Calibri" panose="020F0502020204030204" pitchFamily="34" charset="0"/>
            </a:endParaRPr>
          </a:p>
          <a:p>
            <a:r>
              <a:rPr lang="en-US" sz="2200" dirty="0" smtClean="0">
                <a:solidFill>
                  <a:schemeClr val="tx1"/>
                </a:solidFill>
                <a:latin typeface="Calibri" panose="020F0502020204030204" pitchFamily="34" charset="0"/>
              </a:rPr>
              <a:t>40</a:t>
            </a:r>
            <a:r>
              <a:rPr lang="en-US" sz="2200" dirty="0">
                <a:solidFill>
                  <a:schemeClr val="tx1"/>
                </a:solidFill>
                <a:latin typeface="Calibri" panose="020F0502020204030204" pitchFamily="34" charset="0"/>
              </a:rPr>
              <a:t>% </a:t>
            </a:r>
            <a:r>
              <a:rPr lang="en-US" sz="2200" dirty="0" smtClean="0">
                <a:solidFill>
                  <a:schemeClr val="tx1"/>
                </a:solidFill>
                <a:latin typeface="Calibri" panose="020F0502020204030204" pitchFamily="34" charset="0"/>
              </a:rPr>
              <a:t>with paclitaxel </a:t>
            </a:r>
            <a:r>
              <a:rPr lang="en-US" sz="2200" dirty="0">
                <a:solidFill>
                  <a:schemeClr val="tx1"/>
                </a:solidFill>
                <a:latin typeface="Calibri" panose="020F0502020204030204" pitchFamily="34" charset="0"/>
              </a:rPr>
              <a:t>and </a:t>
            </a:r>
            <a:r>
              <a:rPr lang="en-US" sz="2200" dirty="0" smtClean="0">
                <a:solidFill>
                  <a:schemeClr val="tx1"/>
                </a:solidFill>
                <a:latin typeface="Calibri" panose="020F0502020204030204" pitchFamily="34" charset="0"/>
              </a:rPr>
              <a:t>docetaxel</a:t>
            </a:r>
          </a:p>
          <a:p>
            <a:r>
              <a:rPr lang="en-US" sz="2200" dirty="0">
                <a:solidFill>
                  <a:schemeClr val="tx1"/>
                </a:solidFill>
                <a:latin typeface="Calibri" panose="020F0502020204030204" pitchFamily="34" charset="0"/>
              </a:rPr>
              <a:t>cyclophosphamide, ﬂuorouracil, </a:t>
            </a:r>
            <a:r>
              <a:rPr lang="en-US" sz="2200" dirty="0" err="1">
                <a:solidFill>
                  <a:schemeClr val="tx1"/>
                </a:solidFill>
                <a:latin typeface="Calibri" panose="020F0502020204030204" pitchFamily="34" charset="0"/>
              </a:rPr>
              <a:t>daunorubicin</a:t>
            </a:r>
            <a:r>
              <a:rPr lang="en-US" sz="2200" dirty="0">
                <a:solidFill>
                  <a:schemeClr val="tx1"/>
                </a:solidFill>
                <a:latin typeface="Calibri" panose="020F0502020204030204" pitchFamily="34" charset="0"/>
              </a:rPr>
              <a:t>, </a:t>
            </a:r>
            <a:endParaRPr lang="en-US" sz="2200" dirty="0" smtClean="0">
              <a:solidFill>
                <a:schemeClr val="tx1"/>
              </a:solidFill>
              <a:latin typeface="Calibri" panose="020F0502020204030204" pitchFamily="34" charset="0"/>
            </a:endParaRPr>
          </a:p>
          <a:p>
            <a:pPr marL="0" indent="0">
              <a:buNone/>
            </a:pPr>
            <a:r>
              <a:rPr lang="en-US" sz="2200" dirty="0">
                <a:solidFill>
                  <a:schemeClr val="tx1"/>
                </a:solidFill>
                <a:latin typeface="Calibri" panose="020F0502020204030204" pitchFamily="34" charset="0"/>
              </a:rPr>
              <a:t> </a:t>
            </a:r>
            <a:r>
              <a:rPr lang="en-US" sz="2200" dirty="0" smtClean="0">
                <a:solidFill>
                  <a:schemeClr val="tx1"/>
                </a:solidFill>
                <a:latin typeface="Calibri" panose="020F0502020204030204" pitchFamily="34" charset="0"/>
              </a:rPr>
              <a:t>    doxorubicin, bleomycin </a:t>
            </a:r>
            <a:r>
              <a:rPr lang="en-US" sz="2200" dirty="0">
                <a:solidFill>
                  <a:schemeClr val="tx1"/>
                </a:solidFill>
                <a:latin typeface="Calibri" panose="020F0502020204030204" pitchFamily="34" charset="0"/>
              </a:rPr>
              <a:t>are less well understood</a:t>
            </a:r>
            <a:r>
              <a:rPr lang="en-US" sz="2200" dirty="0" smtClean="0">
                <a:solidFill>
                  <a:schemeClr val="tx1"/>
                </a:solidFill>
                <a:latin typeface="Calibri" panose="020F0502020204030204" pitchFamily="34" charset="0"/>
              </a:rPr>
              <a:t>.</a:t>
            </a:r>
            <a:endParaRPr lang="en-US" sz="2200" dirty="0">
              <a:solidFill>
                <a:schemeClr val="tx1"/>
              </a:solidFill>
              <a:latin typeface="Calibri" panose="020F0502020204030204" pitchFamily="34" charset="0"/>
            </a:endParaRPr>
          </a:p>
        </p:txBody>
      </p:sp>
      <p:pic>
        <p:nvPicPr>
          <p:cNvPr id="1026" name="Picture 2" descr="C:\Users\Saba\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03412"/>
            <a:ext cx="1752600" cy="11967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ba\Desktop\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7396" y="4872318"/>
            <a:ext cx="1945604"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15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chemeClr val="tx1"/>
                </a:solidFill>
                <a:latin typeface="Calibri" panose="020F0502020204030204" pitchFamily="34" charset="0"/>
              </a:rPr>
              <a:t>DERMATOLOGIC PIGMENT CHANGES</a:t>
            </a:r>
          </a:p>
        </p:txBody>
      </p:sp>
      <p:sp>
        <p:nvSpPr>
          <p:cNvPr id="3" name="Content Placeholder 2"/>
          <p:cNvSpPr>
            <a:spLocks noGrp="1"/>
          </p:cNvSpPr>
          <p:nvPr>
            <p:ph idx="1"/>
          </p:nvPr>
        </p:nvSpPr>
        <p:spPr/>
        <p:txBody>
          <a:bodyPr/>
          <a:lstStyle/>
          <a:p>
            <a:r>
              <a:rPr lang="en-US" sz="2400" dirty="0" smtClean="0">
                <a:solidFill>
                  <a:schemeClr val="tx1"/>
                </a:solidFill>
                <a:latin typeface="Calibri" panose="020F0502020204030204" pitchFamily="34" charset="0"/>
              </a:rPr>
              <a:t>hyperpigmentation&gt; hypopigmentation </a:t>
            </a:r>
          </a:p>
          <a:p>
            <a:endParaRPr lang="en-US" sz="2400" dirty="0">
              <a:solidFill>
                <a:schemeClr val="tx1"/>
              </a:solidFill>
              <a:latin typeface="Calibri" panose="020F0502020204030204" pitchFamily="34" charset="0"/>
            </a:endParaRPr>
          </a:p>
          <a:p>
            <a:r>
              <a:rPr lang="en-US" sz="2400" dirty="0" smtClean="0">
                <a:solidFill>
                  <a:schemeClr val="tx1"/>
                </a:solidFill>
                <a:latin typeface="Calibri" panose="020F0502020204030204" pitchFamily="34" charset="0"/>
              </a:rPr>
              <a:t>widespread </a:t>
            </a:r>
            <a:r>
              <a:rPr lang="en-US" sz="2400" dirty="0">
                <a:solidFill>
                  <a:schemeClr val="tx1"/>
                </a:solidFill>
                <a:latin typeface="Calibri" panose="020F0502020204030204" pitchFamily="34" charset="0"/>
              </a:rPr>
              <a:t>cutaneous </a:t>
            </a:r>
            <a:r>
              <a:rPr lang="en-US" sz="2400" dirty="0" smtClean="0">
                <a:solidFill>
                  <a:schemeClr val="tx1"/>
                </a:solidFill>
                <a:latin typeface="Calibri" panose="020F0502020204030204" pitchFamily="34" charset="0"/>
              </a:rPr>
              <a:t>hyperpigmentation: </a:t>
            </a:r>
            <a:r>
              <a:rPr lang="en-US" sz="2400" dirty="0" err="1">
                <a:solidFill>
                  <a:schemeClr val="tx1"/>
                </a:solidFill>
                <a:latin typeface="Calibri" panose="020F0502020204030204" pitchFamily="34" charset="0"/>
              </a:rPr>
              <a:t>Busulfan</a:t>
            </a:r>
            <a:r>
              <a:rPr lang="en-US" sz="2400" dirty="0">
                <a:solidFill>
                  <a:schemeClr val="tx1"/>
                </a:solidFill>
                <a:latin typeface="Calibri" panose="020F0502020204030204" pitchFamily="34" charset="0"/>
              </a:rPr>
              <a:t>, cyclophosphamide, </a:t>
            </a:r>
            <a:r>
              <a:rPr lang="en-US" sz="2400" dirty="0" smtClean="0">
                <a:solidFill>
                  <a:schemeClr val="tx1"/>
                </a:solidFill>
                <a:latin typeface="Calibri" panose="020F0502020204030204" pitchFamily="34" charset="0"/>
              </a:rPr>
              <a:t>ﬂuorouracil, </a:t>
            </a:r>
            <a:r>
              <a:rPr lang="en-US" sz="2400" dirty="0" err="1" smtClean="0">
                <a:solidFill>
                  <a:schemeClr val="tx1"/>
                </a:solidFill>
                <a:latin typeface="Calibri" panose="020F0502020204030204" pitchFamily="34" charset="0"/>
              </a:rPr>
              <a:t>dactinomycin</a:t>
            </a:r>
            <a:r>
              <a:rPr lang="en-US" sz="2400" dirty="0">
                <a:solidFill>
                  <a:schemeClr val="tx1"/>
                </a:solidFill>
                <a:latin typeface="Calibri" panose="020F0502020204030204" pitchFamily="34" charset="0"/>
              </a:rPr>
              <a:t>, and hydroxyurea </a:t>
            </a:r>
            <a:endParaRPr lang="en-US" sz="2400" dirty="0" smtClean="0">
              <a:solidFill>
                <a:schemeClr val="tx1"/>
              </a:solidFill>
              <a:latin typeface="Calibri" panose="020F0502020204030204" pitchFamily="34" charset="0"/>
            </a:endParaRPr>
          </a:p>
          <a:p>
            <a:endParaRPr lang="en-US" sz="2400" dirty="0">
              <a:solidFill>
                <a:schemeClr val="tx1"/>
              </a:solidFill>
              <a:latin typeface="Calibri" panose="020F0502020204030204" pitchFamily="34" charset="0"/>
            </a:endParaRPr>
          </a:p>
          <a:p>
            <a:r>
              <a:rPr lang="en-US" sz="2400" dirty="0">
                <a:solidFill>
                  <a:schemeClr val="tx1"/>
                </a:solidFill>
                <a:latin typeface="Calibri" panose="020F0502020204030204" pitchFamily="34" charset="0"/>
              </a:rPr>
              <a:t>Methotrexate can cause </a:t>
            </a:r>
            <a:r>
              <a:rPr lang="en-US" sz="2400" dirty="0" err="1">
                <a:solidFill>
                  <a:schemeClr val="tx1"/>
                </a:solidFill>
                <a:latin typeface="Calibri" panose="020F0502020204030204" pitchFamily="34" charset="0"/>
              </a:rPr>
              <a:t>hyperpigmented</a:t>
            </a:r>
            <a:r>
              <a:rPr lang="en-US" sz="2400" dirty="0">
                <a:solidFill>
                  <a:schemeClr val="tx1"/>
                </a:solidFill>
                <a:latin typeface="Calibri" panose="020F0502020204030204" pitchFamily="34" charset="0"/>
              </a:rPr>
              <a:t> </a:t>
            </a:r>
            <a:r>
              <a:rPr lang="en-US" sz="2400" dirty="0" smtClean="0">
                <a:solidFill>
                  <a:schemeClr val="tx1"/>
                </a:solidFill>
                <a:latin typeface="Calibri" panose="020F0502020204030204" pitchFamily="34" charset="0"/>
              </a:rPr>
              <a:t>banding of </a:t>
            </a:r>
            <a:r>
              <a:rPr lang="en-US" sz="2400" dirty="0">
                <a:solidFill>
                  <a:schemeClr val="tx1"/>
                </a:solidFill>
                <a:latin typeface="Calibri" panose="020F0502020204030204" pitchFamily="34" charset="0"/>
              </a:rPr>
              <a:t>light-colored </a:t>
            </a:r>
            <a:r>
              <a:rPr lang="en-US" sz="2400" dirty="0" smtClean="0">
                <a:solidFill>
                  <a:schemeClr val="tx1"/>
                </a:solidFill>
                <a:latin typeface="Calibri" panose="020F0502020204030204" pitchFamily="34" charset="0"/>
              </a:rPr>
              <a:t>hair, “ﬂag </a:t>
            </a:r>
            <a:r>
              <a:rPr lang="en-US" sz="2400" dirty="0" err="1" smtClean="0">
                <a:solidFill>
                  <a:schemeClr val="tx1"/>
                </a:solidFill>
                <a:latin typeface="Calibri" panose="020F0502020204030204" pitchFamily="34" charset="0"/>
              </a:rPr>
              <a:t>sign”of</a:t>
            </a:r>
            <a:r>
              <a:rPr lang="en-US" sz="2400" dirty="0" smtClean="0">
                <a:solidFill>
                  <a:schemeClr val="tx1"/>
                </a:solidFill>
                <a:latin typeface="Calibri" panose="020F0502020204030204" pitchFamily="34" charset="0"/>
              </a:rPr>
              <a:t> </a:t>
            </a:r>
            <a:r>
              <a:rPr lang="en-US" sz="2400" dirty="0">
                <a:solidFill>
                  <a:schemeClr val="tx1"/>
                </a:solidFill>
                <a:latin typeface="Calibri" panose="020F0502020204030204" pitchFamily="34" charset="0"/>
              </a:rPr>
              <a:t>chemotherapy</a:t>
            </a:r>
            <a:r>
              <a:rPr lang="en-US" sz="2400" dirty="0" smtClean="0">
                <a:solidFill>
                  <a:schemeClr val="tx1"/>
                </a:solidFill>
                <a:latin typeface="Calibri" panose="020F0502020204030204" pitchFamily="34" charset="0"/>
              </a:rPr>
              <a:t>.</a:t>
            </a:r>
          </a:p>
          <a:p>
            <a:endParaRPr lang="en-US" sz="2400" dirty="0">
              <a:solidFill>
                <a:schemeClr val="tx1"/>
              </a:solidFill>
              <a:latin typeface="Calibri" panose="020F0502020204030204" pitchFamily="34" charset="0"/>
            </a:endParaRPr>
          </a:p>
          <a:p>
            <a:r>
              <a:rPr lang="en-US" sz="2400" dirty="0">
                <a:solidFill>
                  <a:schemeClr val="tx1"/>
                </a:solidFill>
                <a:latin typeface="Calibri" panose="020F0502020204030204" pitchFamily="34" charset="0"/>
              </a:rPr>
              <a:t>peculiar serpiginous hyperpigmentation </a:t>
            </a:r>
            <a:endParaRPr lang="en-US" sz="2400" dirty="0" smtClean="0">
              <a:solidFill>
                <a:schemeClr val="tx1"/>
              </a:solidFill>
              <a:latin typeface="Calibri" panose="020F0502020204030204" pitchFamily="34" charset="0"/>
            </a:endParaRPr>
          </a:p>
          <a:p>
            <a:pPr marL="0" indent="0">
              <a:buNone/>
            </a:pPr>
            <a:r>
              <a:rPr lang="en-US" sz="2400" dirty="0">
                <a:solidFill>
                  <a:schemeClr val="tx1"/>
                </a:solidFill>
                <a:latin typeface="Calibri" panose="020F0502020204030204" pitchFamily="34" charset="0"/>
              </a:rPr>
              <a:t> </a:t>
            </a:r>
            <a:r>
              <a:rPr lang="en-US" sz="2400" dirty="0" smtClean="0">
                <a:solidFill>
                  <a:schemeClr val="tx1"/>
                </a:solidFill>
                <a:latin typeface="Calibri" panose="020F0502020204030204" pitchFamily="34" charset="0"/>
              </a:rPr>
              <a:t>      (</a:t>
            </a:r>
            <a:r>
              <a:rPr lang="en-US" sz="2400" dirty="0" err="1">
                <a:solidFill>
                  <a:schemeClr val="tx1"/>
                </a:solidFill>
                <a:latin typeface="Calibri" panose="020F0502020204030204" pitchFamily="34" charset="0"/>
              </a:rPr>
              <a:t>5fu</a:t>
            </a:r>
            <a:r>
              <a:rPr lang="en-US" sz="2400" dirty="0">
                <a:solidFill>
                  <a:schemeClr val="tx1"/>
                </a:solidFill>
                <a:latin typeface="Calibri" panose="020F0502020204030204" pitchFamily="34" charset="0"/>
              </a:rPr>
              <a:t> and bleomycin)</a:t>
            </a:r>
          </a:p>
          <a:p>
            <a:endParaRPr lang="en-US" sz="2400" dirty="0">
              <a:solidFill>
                <a:schemeClr val="tx1"/>
              </a:solidFill>
              <a:latin typeface="Calibri" panose="020F0502020204030204" pitchFamily="34" charset="0"/>
            </a:endParaRPr>
          </a:p>
          <a:p>
            <a:endParaRPr lang="en-US" dirty="0">
              <a:solidFill>
                <a:schemeClr val="tx1"/>
              </a:solidFill>
            </a:endParaRPr>
          </a:p>
        </p:txBody>
      </p:sp>
      <p:pic>
        <p:nvPicPr>
          <p:cNvPr id="2050" name="Picture 2" descr="C:\Users\Saba\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00600"/>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82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dirty="0" smtClean="0">
                <a:solidFill>
                  <a:schemeClr val="tx1"/>
                </a:solidFill>
                <a:latin typeface="Calibri" panose="020F0502020204030204" pitchFamily="34" charset="0"/>
              </a:rPr>
              <a:t>Hand-foot syndrome</a:t>
            </a:r>
            <a:br>
              <a:rPr lang="en-US" dirty="0" smtClean="0">
                <a:solidFill>
                  <a:schemeClr val="tx1"/>
                </a:solidFill>
                <a:latin typeface="Calibri" panose="020F0502020204030204" pitchFamily="34" charset="0"/>
              </a:rPr>
            </a:br>
            <a:r>
              <a:rPr lang="en-US" sz="2400" dirty="0" err="1">
                <a:solidFill>
                  <a:schemeClr val="tx1"/>
                </a:solidFill>
                <a:latin typeface="Calibri" panose="020F0502020204030204" pitchFamily="34" charset="0"/>
              </a:rPr>
              <a:t>acral</a:t>
            </a:r>
            <a:r>
              <a:rPr lang="en-US" sz="2400" dirty="0">
                <a:solidFill>
                  <a:schemeClr val="tx1"/>
                </a:solidFill>
                <a:latin typeface="Calibri" panose="020F0502020204030204" pitchFamily="34" charset="0"/>
              </a:rPr>
              <a:t> erythema or the palmar-plantar </a:t>
            </a:r>
            <a:r>
              <a:rPr lang="en-US" sz="2400" dirty="0" err="1">
                <a:solidFill>
                  <a:schemeClr val="tx1"/>
                </a:solidFill>
                <a:latin typeface="Calibri" panose="020F0502020204030204" pitchFamily="34" charset="0"/>
              </a:rPr>
              <a:t>erythrodysesthesia</a:t>
            </a:r>
            <a:r>
              <a:rPr lang="en-US" dirty="0"/>
              <a:t/>
            </a:r>
            <a:br>
              <a:rPr lang="en-US" dirty="0"/>
            </a:br>
            <a:endParaRPr lang="en-US" dirty="0">
              <a:solidFill>
                <a:schemeClr val="tx1"/>
              </a:solidFill>
              <a:latin typeface="Calibri" panose="020F0502020204030204" pitchFamily="34" charset="0"/>
            </a:endParaRPr>
          </a:p>
        </p:txBody>
      </p:sp>
      <p:sp>
        <p:nvSpPr>
          <p:cNvPr id="3" name="Content Placeholder 2"/>
          <p:cNvSpPr>
            <a:spLocks noGrp="1"/>
          </p:cNvSpPr>
          <p:nvPr>
            <p:ph idx="1"/>
          </p:nvPr>
        </p:nvSpPr>
        <p:spPr/>
        <p:txBody>
          <a:bodyPr/>
          <a:lstStyle/>
          <a:p>
            <a:r>
              <a:rPr lang="en-US" sz="2200" dirty="0" smtClean="0">
                <a:solidFill>
                  <a:schemeClr val="tx1"/>
                </a:solidFill>
                <a:latin typeface="Calibri" panose="020F0502020204030204" pitchFamily="34" charset="0"/>
              </a:rPr>
              <a:t>Tender, erythematous </a:t>
            </a:r>
            <a:r>
              <a:rPr lang="en-US" sz="2200" dirty="0">
                <a:solidFill>
                  <a:schemeClr val="tx1"/>
                </a:solidFill>
                <a:latin typeface="Calibri" panose="020F0502020204030204" pitchFamily="34" charset="0"/>
              </a:rPr>
              <a:t>skin on the palms of </a:t>
            </a:r>
            <a:r>
              <a:rPr lang="en-US" sz="2200" dirty="0" smtClean="0">
                <a:solidFill>
                  <a:schemeClr val="tx1"/>
                </a:solidFill>
                <a:latin typeface="Calibri" panose="020F0502020204030204" pitchFamily="34" charset="0"/>
              </a:rPr>
              <a:t>hands </a:t>
            </a:r>
            <a:r>
              <a:rPr lang="en-US" sz="2200" dirty="0">
                <a:solidFill>
                  <a:schemeClr val="tx1"/>
                </a:solidFill>
                <a:latin typeface="Calibri" panose="020F0502020204030204" pitchFamily="34" charset="0"/>
              </a:rPr>
              <a:t>and </a:t>
            </a:r>
            <a:r>
              <a:rPr lang="en-US" sz="2200" dirty="0" smtClean="0">
                <a:solidFill>
                  <a:schemeClr val="tx1"/>
                </a:solidFill>
                <a:latin typeface="Calibri" panose="020F0502020204030204" pitchFamily="34" charset="0"/>
              </a:rPr>
              <a:t>sometimes on </a:t>
            </a:r>
            <a:r>
              <a:rPr lang="en-US" sz="2200" dirty="0">
                <a:solidFill>
                  <a:schemeClr val="tx1"/>
                </a:solidFill>
                <a:latin typeface="Calibri" panose="020F0502020204030204" pitchFamily="34" charset="0"/>
              </a:rPr>
              <a:t>the soles of </a:t>
            </a:r>
            <a:r>
              <a:rPr lang="en-US" sz="2200" dirty="0" smtClean="0">
                <a:solidFill>
                  <a:schemeClr val="tx1"/>
                </a:solidFill>
                <a:latin typeface="Calibri" panose="020F0502020204030204" pitchFamily="34" charset="0"/>
              </a:rPr>
              <a:t>feet, Tingling, burning</a:t>
            </a:r>
            <a:r>
              <a:rPr lang="en-US" sz="2200" dirty="0">
                <a:solidFill>
                  <a:schemeClr val="tx1"/>
                </a:solidFill>
                <a:latin typeface="Calibri" panose="020F0502020204030204" pitchFamily="34" charset="0"/>
              </a:rPr>
              <a:t>, or shooting sensations in their hands or </a:t>
            </a:r>
            <a:r>
              <a:rPr lang="en-US" sz="2200" dirty="0" smtClean="0">
                <a:solidFill>
                  <a:schemeClr val="tx1"/>
                </a:solidFill>
                <a:latin typeface="Calibri" panose="020F0502020204030204" pitchFamily="34" charset="0"/>
              </a:rPr>
              <a:t>feet</a:t>
            </a:r>
          </a:p>
          <a:p>
            <a:endParaRPr lang="en-US" sz="2200" dirty="0" smtClean="0">
              <a:solidFill>
                <a:schemeClr val="tx1"/>
              </a:solidFill>
              <a:latin typeface="Calibri" panose="020F0502020204030204" pitchFamily="34" charset="0"/>
            </a:endParaRPr>
          </a:p>
          <a:p>
            <a:r>
              <a:rPr lang="en-US" sz="2200" dirty="0" err="1" smtClean="0">
                <a:solidFill>
                  <a:srgbClr val="FF0000"/>
                </a:solidFill>
                <a:latin typeface="Calibri" panose="020F0502020204030204" pitchFamily="34" charset="0"/>
              </a:rPr>
              <a:t>Cytarabine</a:t>
            </a:r>
            <a:r>
              <a:rPr lang="en-US" sz="2200" dirty="0">
                <a:solidFill>
                  <a:srgbClr val="FF0000"/>
                </a:solidFill>
                <a:latin typeface="Calibri" panose="020F0502020204030204" pitchFamily="34" charset="0"/>
              </a:rPr>
              <a:t>, fluorouracil, doxorubicin, </a:t>
            </a:r>
            <a:r>
              <a:rPr lang="en-US" sz="2200" dirty="0" smtClean="0">
                <a:solidFill>
                  <a:srgbClr val="FF0000"/>
                </a:solidFill>
                <a:latin typeface="Calibri" panose="020F0502020204030204" pitchFamily="34" charset="0"/>
              </a:rPr>
              <a:t>liposomal doxorubicin</a:t>
            </a:r>
            <a:r>
              <a:rPr lang="en-US" sz="2200" dirty="0">
                <a:solidFill>
                  <a:srgbClr val="FF0000"/>
                </a:solidFill>
                <a:latin typeface="Calibri" panose="020F0502020204030204" pitchFamily="34" charset="0"/>
              </a:rPr>
              <a:t>, methotrexate, </a:t>
            </a:r>
            <a:r>
              <a:rPr lang="en-US" sz="2200" dirty="0" err="1">
                <a:solidFill>
                  <a:srgbClr val="FF0000"/>
                </a:solidFill>
                <a:latin typeface="Calibri" panose="020F0502020204030204" pitchFamily="34" charset="0"/>
              </a:rPr>
              <a:t>capecitabine</a:t>
            </a:r>
            <a:r>
              <a:rPr lang="en-US" sz="2200" dirty="0">
                <a:solidFill>
                  <a:srgbClr val="FF0000"/>
                </a:solidFill>
                <a:latin typeface="Calibri" panose="020F0502020204030204" pitchFamily="34" charset="0"/>
              </a:rPr>
              <a:t>, and </a:t>
            </a:r>
            <a:r>
              <a:rPr lang="en-US" sz="2200" dirty="0" smtClean="0">
                <a:solidFill>
                  <a:srgbClr val="FF0000"/>
                </a:solidFill>
                <a:latin typeface="Calibri" panose="020F0502020204030204" pitchFamily="34" charset="0"/>
              </a:rPr>
              <a:t>hydroxyurea, </a:t>
            </a:r>
            <a:r>
              <a:rPr lang="en-US" sz="2200" dirty="0" err="1">
                <a:solidFill>
                  <a:srgbClr val="FF0000"/>
                </a:solidFill>
                <a:latin typeface="Calibri" panose="020F0502020204030204" pitchFamily="34" charset="0"/>
              </a:rPr>
              <a:t>sunitinib</a:t>
            </a:r>
            <a:r>
              <a:rPr lang="en-US" sz="2200" dirty="0">
                <a:solidFill>
                  <a:srgbClr val="FF0000"/>
                </a:solidFill>
                <a:latin typeface="Calibri" panose="020F0502020204030204" pitchFamily="34" charset="0"/>
              </a:rPr>
              <a:t> and </a:t>
            </a:r>
            <a:r>
              <a:rPr lang="en-US" sz="2200" dirty="0" err="1">
                <a:solidFill>
                  <a:srgbClr val="FF0000"/>
                </a:solidFill>
                <a:latin typeface="Calibri" panose="020F0502020204030204" pitchFamily="34" charset="0"/>
              </a:rPr>
              <a:t>sorafenib</a:t>
            </a:r>
            <a:endParaRPr lang="en-US" sz="2200" dirty="0" smtClean="0">
              <a:solidFill>
                <a:srgbClr val="FF0000"/>
              </a:solidFill>
              <a:latin typeface="Calibri" panose="020F0502020204030204" pitchFamily="34" charset="0"/>
            </a:endParaRPr>
          </a:p>
          <a:p>
            <a:endParaRPr lang="en-US" sz="2200" dirty="0" smtClean="0">
              <a:solidFill>
                <a:srgbClr val="FFFF00"/>
              </a:solidFill>
              <a:latin typeface="Calibri" panose="020F0502020204030204" pitchFamily="34" charset="0"/>
            </a:endParaRPr>
          </a:p>
          <a:p>
            <a:r>
              <a:rPr lang="en-US" sz="2200" dirty="0">
                <a:solidFill>
                  <a:schemeClr val="tx1"/>
                </a:solidFill>
                <a:latin typeface="Calibri" panose="020F0502020204030204" pitchFamily="34" charset="0"/>
              </a:rPr>
              <a:t>Discontinuation of the medication </a:t>
            </a:r>
            <a:r>
              <a:rPr lang="en-US" sz="2200" dirty="0" smtClean="0">
                <a:solidFill>
                  <a:schemeClr val="tx1"/>
                </a:solidFill>
                <a:latin typeface="Calibri" panose="020F0502020204030204" pitchFamily="34" charset="0"/>
              </a:rPr>
              <a:t>will help </a:t>
            </a:r>
            <a:r>
              <a:rPr lang="en-US" sz="2200" dirty="0">
                <a:solidFill>
                  <a:schemeClr val="tx1"/>
                </a:solidFill>
                <a:latin typeface="Calibri" panose="020F0502020204030204" pitchFamily="34" charset="0"/>
              </a:rPr>
              <a:t>to resolve the </a:t>
            </a:r>
            <a:r>
              <a:rPr lang="en-US" sz="2200" dirty="0" smtClean="0">
                <a:solidFill>
                  <a:schemeClr val="tx1"/>
                </a:solidFill>
                <a:latin typeface="Calibri" panose="020F0502020204030204" pitchFamily="34" charset="0"/>
              </a:rPr>
              <a:t>reaction</a:t>
            </a:r>
            <a:endParaRPr lang="en-US" sz="2200" dirty="0">
              <a:solidFill>
                <a:schemeClr val="tx1"/>
              </a:solidFill>
              <a:latin typeface="Calibri" panose="020F0502020204030204" pitchFamily="34" charset="0"/>
            </a:endParaRPr>
          </a:p>
        </p:txBody>
      </p:sp>
      <p:pic>
        <p:nvPicPr>
          <p:cNvPr id="3075" name="Picture 3" descr="C:\Users\Saba\Desktop\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105400"/>
            <a:ext cx="35814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76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dirty="0" smtClean="0">
                <a:solidFill>
                  <a:schemeClr val="tx1"/>
                </a:solidFill>
              </a:rPr>
              <a:t>Irritant and vesicant reactions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latin typeface="Calibri" pitchFamily="34" charset="0"/>
                <a:cs typeface="Calibri" pitchFamily="34" charset="0"/>
              </a:rPr>
              <a:t>Transient local </a:t>
            </a:r>
            <a:r>
              <a:rPr lang="en-US" dirty="0">
                <a:solidFill>
                  <a:schemeClr val="tx1"/>
                </a:solidFill>
                <a:latin typeface="Calibri" pitchFamily="34" charset="0"/>
                <a:cs typeface="Calibri" pitchFamily="34" charset="0"/>
              </a:rPr>
              <a:t>irritation </a:t>
            </a:r>
            <a:endParaRPr lang="en-US" dirty="0" smtClean="0">
              <a:solidFill>
                <a:schemeClr val="tx1"/>
              </a:solidFill>
              <a:latin typeface="Calibri" pitchFamily="34" charset="0"/>
              <a:cs typeface="Calibri" pitchFamily="34" charset="0"/>
            </a:endParaRPr>
          </a:p>
          <a:p>
            <a:r>
              <a:rPr lang="en-US" dirty="0" smtClean="0">
                <a:solidFill>
                  <a:schemeClr val="tx1"/>
                </a:solidFill>
                <a:latin typeface="Calibri" pitchFamily="34" charset="0"/>
                <a:cs typeface="Calibri" pitchFamily="34" charset="0"/>
              </a:rPr>
              <a:t>Irritation </a:t>
            </a:r>
            <a:r>
              <a:rPr lang="en-US" dirty="0">
                <a:solidFill>
                  <a:schemeClr val="tx1"/>
                </a:solidFill>
                <a:latin typeface="Calibri" pitchFamily="34" charset="0"/>
                <a:cs typeface="Calibri" pitchFamily="34" charset="0"/>
              </a:rPr>
              <a:t>of the </a:t>
            </a:r>
            <a:r>
              <a:rPr lang="en-US" dirty="0" smtClean="0">
                <a:solidFill>
                  <a:schemeClr val="tx1"/>
                </a:solidFill>
                <a:latin typeface="Calibri" pitchFamily="34" charset="0"/>
                <a:cs typeface="Calibri" pitchFamily="34" charset="0"/>
              </a:rPr>
              <a:t>vein</a:t>
            </a:r>
          </a:p>
          <a:p>
            <a:r>
              <a:rPr lang="en-US" dirty="0" smtClean="0">
                <a:solidFill>
                  <a:schemeClr val="tx1"/>
                </a:solidFill>
                <a:latin typeface="Calibri" pitchFamily="34" charset="0"/>
                <a:cs typeface="Calibri" pitchFamily="34" charset="0"/>
              </a:rPr>
              <a:t>Extravasation</a:t>
            </a:r>
          </a:p>
          <a:p>
            <a:r>
              <a:rPr lang="en-US" dirty="0">
                <a:solidFill>
                  <a:schemeClr val="tx1"/>
                </a:solidFill>
                <a:latin typeface="Calibri" pitchFamily="34" charset="0"/>
                <a:cs typeface="Calibri" pitchFamily="34" charset="0"/>
              </a:rPr>
              <a:t>Agents known to bind to DNA (i.e., the </a:t>
            </a:r>
            <a:r>
              <a:rPr lang="en-US" dirty="0" err="1">
                <a:solidFill>
                  <a:schemeClr val="tx1"/>
                </a:solidFill>
                <a:latin typeface="Calibri" pitchFamily="34" charset="0"/>
                <a:cs typeface="Calibri" pitchFamily="34" charset="0"/>
              </a:rPr>
              <a:t>anthracyclines</a:t>
            </a:r>
            <a:r>
              <a:rPr lang="en-US" dirty="0">
                <a:solidFill>
                  <a:schemeClr val="tx1"/>
                </a:solidFill>
                <a:latin typeface="Calibri" pitchFamily="34" charset="0"/>
                <a:cs typeface="Calibri" pitchFamily="34" charset="0"/>
              </a:rPr>
              <a:t>) have </a:t>
            </a:r>
            <a:r>
              <a:rPr lang="en-US" dirty="0" smtClean="0">
                <a:solidFill>
                  <a:schemeClr val="tx1"/>
                </a:solidFill>
                <a:latin typeface="Calibri" pitchFamily="34" charset="0"/>
                <a:cs typeface="Calibri" pitchFamily="34" charset="0"/>
              </a:rPr>
              <a:t>the propensity </a:t>
            </a:r>
            <a:r>
              <a:rPr lang="en-US" dirty="0">
                <a:solidFill>
                  <a:schemeClr val="tx1"/>
                </a:solidFill>
                <a:latin typeface="Calibri" pitchFamily="34" charset="0"/>
                <a:cs typeface="Calibri" pitchFamily="34" charset="0"/>
              </a:rPr>
              <a:t>to produce the most severe damage</a:t>
            </a:r>
          </a:p>
        </p:txBody>
      </p:sp>
    </p:spTree>
    <p:extLst>
      <p:ext uri="{BB962C8B-B14F-4D97-AF65-F5344CB8AC3E}">
        <p14:creationId xmlns:p14="http://schemas.microsoft.com/office/powerpoint/2010/main" val="1443885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Management </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latin typeface="Calibri" pitchFamily="34" charset="0"/>
                <a:cs typeface="Calibri" pitchFamily="34" charset="0"/>
              </a:rPr>
              <a:t>Stopping </a:t>
            </a:r>
            <a:r>
              <a:rPr lang="en-US" dirty="0">
                <a:solidFill>
                  <a:schemeClr val="tx1"/>
                </a:solidFill>
                <a:latin typeface="Calibri" pitchFamily="34" charset="0"/>
                <a:cs typeface="Calibri" pitchFamily="34" charset="0"/>
              </a:rPr>
              <a:t>the </a:t>
            </a:r>
            <a:r>
              <a:rPr lang="en-US" dirty="0" smtClean="0">
                <a:solidFill>
                  <a:schemeClr val="tx1"/>
                </a:solidFill>
                <a:latin typeface="Calibri" pitchFamily="34" charset="0"/>
                <a:cs typeface="Calibri" pitchFamily="34" charset="0"/>
              </a:rPr>
              <a:t>injection</a:t>
            </a:r>
          </a:p>
          <a:p>
            <a:r>
              <a:rPr lang="en-US" dirty="0" smtClean="0">
                <a:solidFill>
                  <a:schemeClr val="tx1"/>
                </a:solidFill>
                <a:latin typeface="Calibri" pitchFamily="34" charset="0"/>
                <a:cs typeface="Calibri" pitchFamily="34" charset="0"/>
              </a:rPr>
              <a:t>Cold </a:t>
            </a:r>
            <a:r>
              <a:rPr lang="en-US" dirty="0">
                <a:solidFill>
                  <a:schemeClr val="tx1"/>
                </a:solidFill>
                <a:latin typeface="Calibri" pitchFamily="34" charset="0"/>
                <a:cs typeface="Calibri" pitchFamily="34" charset="0"/>
              </a:rPr>
              <a:t>compresses </a:t>
            </a:r>
            <a:r>
              <a:rPr lang="en-US" dirty="0" smtClean="0">
                <a:solidFill>
                  <a:schemeClr val="tx1"/>
                </a:solidFill>
                <a:latin typeface="Calibri" pitchFamily="34" charset="0"/>
                <a:cs typeface="Calibri" pitchFamily="34" charset="0"/>
              </a:rPr>
              <a:t>to the </a:t>
            </a:r>
            <a:r>
              <a:rPr lang="en-US" dirty="0">
                <a:solidFill>
                  <a:schemeClr val="tx1"/>
                </a:solidFill>
                <a:latin typeface="Calibri" pitchFamily="34" charset="0"/>
                <a:cs typeface="Calibri" pitchFamily="34" charset="0"/>
              </a:rPr>
              <a:t>extravasation site and elevation of the </a:t>
            </a:r>
            <a:r>
              <a:rPr lang="en-US" dirty="0" smtClean="0">
                <a:solidFill>
                  <a:schemeClr val="tx1"/>
                </a:solidFill>
                <a:latin typeface="Calibri" pitchFamily="34" charset="0"/>
                <a:cs typeface="Calibri" pitchFamily="34" charset="0"/>
              </a:rPr>
              <a:t>extremity</a:t>
            </a:r>
          </a:p>
          <a:p>
            <a:r>
              <a:rPr lang="en-US" dirty="0" smtClean="0">
                <a:solidFill>
                  <a:schemeClr val="tx1"/>
                </a:solidFill>
                <a:latin typeface="Calibri" pitchFamily="34" charset="0"/>
                <a:cs typeface="Calibri" pitchFamily="34" charset="0"/>
              </a:rPr>
              <a:t>Warm compresses</a:t>
            </a:r>
          </a:p>
          <a:p>
            <a:pPr lvl="1"/>
            <a:r>
              <a:rPr lang="en-US" dirty="0" err="1" smtClean="0">
                <a:solidFill>
                  <a:schemeClr val="tx1"/>
                </a:solidFill>
                <a:latin typeface="Calibri" pitchFamily="34" charset="0"/>
                <a:cs typeface="Calibri" pitchFamily="34" charset="0"/>
              </a:rPr>
              <a:t>Vinca</a:t>
            </a:r>
            <a:r>
              <a:rPr lang="en-US" dirty="0" smtClean="0">
                <a:solidFill>
                  <a:schemeClr val="tx1"/>
                </a:solidFill>
                <a:latin typeface="Calibri" pitchFamily="34" charset="0"/>
                <a:cs typeface="Calibri" pitchFamily="34" charset="0"/>
              </a:rPr>
              <a:t> alkaloids, </a:t>
            </a:r>
            <a:r>
              <a:rPr lang="en-US" dirty="0" err="1" smtClean="0">
                <a:solidFill>
                  <a:schemeClr val="tx1"/>
                </a:solidFill>
                <a:latin typeface="Calibri" pitchFamily="34" charset="0"/>
                <a:cs typeface="Calibri" pitchFamily="34" charset="0"/>
              </a:rPr>
              <a:t>Epipodophyllotoxins</a:t>
            </a:r>
            <a:r>
              <a:rPr lang="en-US" dirty="0" smtClean="0">
                <a:solidFill>
                  <a:schemeClr val="tx1"/>
                </a:solidFill>
                <a:latin typeface="Calibri" pitchFamily="34" charset="0"/>
                <a:cs typeface="Calibri" pitchFamily="34" charset="0"/>
              </a:rPr>
              <a:t> </a:t>
            </a:r>
          </a:p>
          <a:p>
            <a:r>
              <a:rPr lang="en-US" dirty="0">
                <a:solidFill>
                  <a:schemeClr val="tx1"/>
                </a:solidFill>
                <a:latin typeface="Calibri" pitchFamily="34" charset="0"/>
                <a:cs typeface="Calibri" pitchFamily="34" charset="0"/>
              </a:rPr>
              <a:t>Specific </a:t>
            </a:r>
            <a:r>
              <a:rPr lang="en-US" dirty="0" smtClean="0">
                <a:solidFill>
                  <a:schemeClr val="tx1"/>
                </a:solidFill>
                <a:latin typeface="Calibri" pitchFamily="34" charset="0"/>
                <a:cs typeface="Calibri" pitchFamily="34" charset="0"/>
              </a:rPr>
              <a:t>antidotes</a:t>
            </a:r>
          </a:p>
          <a:p>
            <a:pPr lvl="1"/>
            <a:r>
              <a:rPr lang="en-US" dirty="0" err="1" smtClean="0">
                <a:solidFill>
                  <a:schemeClr val="tx1"/>
                </a:solidFill>
                <a:latin typeface="Calibri" pitchFamily="34" charset="0"/>
                <a:cs typeface="Calibri" pitchFamily="34" charset="0"/>
              </a:rPr>
              <a:t>Dexrazoxane</a:t>
            </a:r>
            <a:endParaRPr lang="en-US" dirty="0" smtClean="0">
              <a:solidFill>
                <a:schemeClr val="tx1"/>
              </a:solidFill>
              <a:latin typeface="Calibri" pitchFamily="34" charset="0"/>
              <a:cs typeface="Calibri" pitchFamily="34" charset="0"/>
            </a:endParaRPr>
          </a:p>
          <a:p>
            <a:pPr lvl="1"/>
            <a:r>
              <a:rPr lang="en-US" dirty="0" err="1">
                <a:solidFill>
                  <a:schemeClr val="tx1"/>
                </a:solidFill>
                <a:latin typeface="Calibri" pitchFamily="34" charset="0"/>
                <a:cs typeface="Calibri" pitchFamily="34" charset="0"/>
              </a:rPr>
              <a:t>Hyaluronidase</a:t>
            </a:r>
            <a:endParaRPr lang="en-US"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015852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300" y="3200400"/>
            <a:ext cx="48006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Saba\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403412"/>
            <a:ext cx="4191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684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SPECIFIC ORGAN TOXICITIES</a:t>
            </a:r>
          </a:p>
        </p:txBody>
      </p:sp>
    </p:spTree>
    <p:extLst>
      <p:ext uri="{BB962C8B-B14F-4D97-AF65-F5344CB8AC3E}">
        <p14:creationId xmlns:p14="http://schemas.microsoft.com/office/powerpoint/2010/main" val="2848957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a:solidFill>
                  <a:srgbClr val="CC9900"/>
                </a:solidFill>
              </a:rPr>
              <a:t>Neurotoxicity</a:t>
            </a:r>
          </a:p>
        </p:txBody>
      </p:sp>
      <p:sp>
        <p:nvSpPr>
          <p:cNvPr id="3" name="Content Placeholder 2"/>
          <p:cNvSpPr>
            <a:spLocks noGrp="1"/>
          </p:cNvSpPr>
          <p:nvPr>
            <p:ph idx="1"/>
          </p:nvPr>
        </p:nvSpPr>
        <p:spPr>
          <a:xfrm>
            <a:off x="457200" y="1066800"/>
            <a:ext cx="8229600" cy="5059363"/>
          </a:xfrm>
        </p:spPr>
        <p:txBody>
          <a:bodyPr/>
          <a:lstStyle/>
          <a:p>
            <a:r>
              <a:rPr lang="en-US" sz="2200" dirty="0" smtClean="0">
                <a:solidFill>
                  <a:schemeClr val="tx1"/>
                </a:solidFill>
                <a:latin typeface="Calibri" pitchFamily="34" charset="0"/>
                <a:cs typeface="Calibri" pitchFamily="34" charset="0"/>
              </a:rPr>
              <a:t>Methotrexate</a:t>
            </a:r>
          </a:p>
          <a:p>
            <a:pPr lvl="1"/>
            <a:r>
              <a:rPr lang="en-US" sz="2200" dirty="0" smtClean="0">
                <a:solidFill>
                  <a:schemeClr val="tx1"/>
                </a:solidFill>
                <a:latin typeface="Calibri" pitchFamily="34" charset="0"/>
                <a:cs typeface="Calibri" pitchFamily="34" charset="0"/>
              </a:rPr>
              <a:t>High-dose </a:t>
            </a:r>
            <a:r>
              <a:rPr lang="en-US" sz="2200" dirty="0">
                <a:solidFill>
                  <a:schemeClr val="tx1"/>
                </a:solidFill>
                <a:latin typeface="Calibri" pitchFamily="34" charset="0"/>
                <a:cs typeface="Calibri" pitchFamily="34" charset="0"/>
              </a:rPr>
              <a:t>IV methotrexate </a:t>
            </a:r>
            <a:r>
              <a:rPr lang="en-US" sz="2200" dirty="0" smtClean="0">
                <a:solidFill>
                  <a:schemeClr val="tx1"/>
                </a:solidFill>
                <a:latin typeface="Calibri" pitchFamily="34" charset="0"/>
                <a:cs typeface="Calibri" pitchFamily="34" charset="0"/>
              </a:rPr>
              <a:t>causes </a:t>
            </a:r>
            <a:r>
              <a:rPr lang="en-US" sz="2200" dirty="0">
                <a:solidFill>
                  <a:schemeClr val="tx1"/>
                </a:solidFill>
                <a:latin typeface="Calibri" pitchFamily="34" charset="0"/>
                <a:cs typeface="Calibri" pitchFamily="34" charset="0"/>
              </a:rPr>
              <a:t>acute </a:t>
            </a:r>
            <a:r>
              <a:rPr lang="en-US" sz="2200" dirty="0" smtClean="0">
                <a:solidFill>
                  <a:schemeClr val="tx1"/>
                </a:solidFill>
                <a:latin typeface="Calibri" pitchFamily="34" charset="0"/>
                <a:cs typeface="Calibri" pitchFamily="34" charset="0"/>
              </a:rPr>
              <a:t>encephalopathy</a:t>
            </a:r>
          </a:p>
          <a:p>
            <a:pPr lvl="1"/>
            <a:r>
              <a:rPr lang="en-US" sz="2200" dirty="0" smtClean="0">
                <a:solidFill>
                  <a:schemeClr val="tx1"/>
                </a:solidFill>
                <a:latin typeface="Calibri" pitchFamily="34" charset="0"/>
                <a:cs typeface="Calibri" pitchFamily="34" charset="0"/>
              </a:rPr>
              <a:t>Is </a:t>
            </a:r>
            <a:r>
              <a:rPr lang="en-US" sz="2200" dirty="0">
                <a:solidFill>
                  <a:schemeClr val="tx1"/>
                </a:solidFill>
                <a:latin typeface="Calibri" pitchFamily="34" charset="0"/>
                <a:cs typeface="Calibri" pitchFamily="34" charset="0"/>
              </a:rPr>
              <a:t>usually </a:t>
            </a:r>
            <a:r>
              <a:rPr lang="en-US" sz="2200" dirty="0" smtClean="0">
                <a:solidFill>
                  <a:schemeClr val="tx1"/>
                </a:solidFill>
                <a:latin typeface="Calibri" pitchFamily="34" charset="0"/>
                <a:cs typeface="Calibri" pitchFamily="34" charset="0"/>
              </a:rPr>
              <a:t>transient and </a:t>
            </a:r>
            <a:r>
              <a:rPr lang="en-US" sz="2200" dirty="0" smtClean="0">
                <a:solidFill>
                  <a:schemeClr val="tx1"/>
                </a:solidFill>
                <a:latin typeface="Calibri" pitchFamily="34" charset="0"/>
                <a:cs typeface="Calibri" pitchFamily="34" charset="0"/>
              </a:rPr>
              <a:t>reversible</a:t>
            </a:r>
          </a:p>
          <a:p>
            <a:pPr lvl="1"/>
            <a:r>
              <a:rPr lang="en-US" sz="2200" dirty="0" err="1" smtClean="0">
                <a:solidFill>
                  <a:schemeClr val="tx1"/>
                </a:solidFill>
                <a:latin typeface="Calibri" pitchFamily="34" charset="0"/>
                <a:cs typeface="Calibri" pitchFamily="34" charset="0"/>
              </a:rPr>
              <a:t>menangitis</a:t>
            </a:r>
            <a:endParaRPr lang="en-US" sz="2200" dirty="0" smtClean="0">
              <a:solidFill>
                <a:schemeClr val="tx1"/>
              </a:solidFill>
              <a:latin typeface="Calibri" pitchFamily="34" charset="0"/>
              <a:cs typeface="Calibri" pitchFamily="34" charset="0"/>
            </a:endParaRPr>
          </a:p>
          <a:p>
            <a:r>
              <a:rPr lang="en-US" sz="2200" dirty="0">
                <a:solidFill>
                  <a:schemeClr val="tx1"/>
                </a:solidFill>
                <a:latin typeface="Calibri" pitchFamily="34" charset="0"/>
                <a:cs typeface="Calibri" pitchFamily="34" charset="0"/>
              </a:rPr>
              <a:t>High doses of </a:t>
            </a:r>
            <a:r>
              <a:rPr lang="en-US" sz="2200" dirty="0" err="1" smtClean="0">
                <a:solidFill>
                  <a:schemeClr val="tx1"/>
                </a:solidFill>
                <a:latin typeface="Calibri" pitchFamily="34" charset="0"/>
                <a:cs typeface="Calibri" pitchFamily="34" charset="0"/>
              </a:rPr>
              <a:t>cytarabine</a:t>
            </a:r>
            <a:endParaRPr lang="en-US" sz="2200" dirty="0" smtClean="0">
              <a:solidFill>
                <a:schemeClr val="tx1"/>
              </a:solidFill>
              <a:latin typeface="Calibri" pitchFamily="34" charset="0"/>
              <a:cs typeface="Calibri" pitchFamily="34" charset="0"/>
            </a:endParaRPr>
          </a:p>
          <a:p>
            <a:pPr lvl="1"/>
            <a:r>
              <a:rPr lang="en-US" sz="2200" dirty="0" smtClean="0">
                <a:solidFill>
                  <a:schemeClr val="tx1"/>
                </a:solidFill>
                <a:latin typeface="Calibri" pitchFamily="34" charset="0"/>
                <a:cs typeface="Calibri" pitchFamily="34" charset="0"/>
              </a:rPr>
              <a:t>Encephalopathy</a:t>
            </a:r>
          </a:p>
          <a:p>
            <a:pPr lvl="1"/>
            <a:r>
              <a:rPr lang="en-US" sz="2200" dirty="0">
                <a:solidFill>
                  <a:schemeClr val="tx1"/>
                </a:solidFill>
                <a:latin typeface="Calibri" pitchFamily="34" charset="0"/>
                <a:cs typeface="Calibri" pitchFamily="34" charset="0"/>
              </a:rPr>
              <a:t>Cerebellar </a:t>
            </a:r>
            <a:r>
              <a:rPr lang="en-US" sz="2200" dirty="0" smtClean="0">
                <a:solidFill>
                  <a:schemeClr val="tx1"/>
                </a:solidFill>
                <a:latin typeface="Calibri" pitchFamily="34" charset="0"/>
                <a:cs typeface="Calibri" pitchFamily="34" charset="0"/>
              </a:rPr>
              <a:t>dysfunction</a:t>
            </a:r>
          </a:p>
          <a:p>
            <a:pPr lvl="1"/>
            <a:r>
              <a:rPr lang="en-US" sz="2200" dirty="0" err="1" smtClean="0">
                <a:solidFill>
                  <a:schemeClr val="tx1"/>
                </a:solidFill>
                <a:latin typeface="Calibri" pitchFamily="34" charset="0"/>
                <a:cs typeface="Calibri" pitchFamily="34" charset="0"/>
              </a:rPr>
              <a:t>menangitis</a:t>
            </a:r>
            <a:endParaRPr lang="en-US" sz="2200" dirty="0" smtClean="0">
              <a:solidFill>
                <a:schemeClr val="tx1"/>
              </a:solidFill>
              <a:latin typeface="Calibri" pitchFamily="34" charset="0"/>
              <a:cs typeface="Calibri" pitchFamily="34" charset="0"/>
            </a:endParaRPr>
          </a:p>
          <a:p>
            <a:pPr lvl="1"/>
            <a:r>
              <a:rPr lang="en-US" sz="2200" dirty="0" err="1" smtClean="0">
                <a:solidFill>
                  <a:schemeClr val="tx1"/>
                </a:solidFill>
                <a:latin typeface="Calibri" pitchFamily="34" charset="0"/>
                <a:cs typeface="Calibri" pitchFamily="34" charset="0"/>
              </a:rPr>
              <a:t>Leukoencephalopathy</a:t>
            </a:r>
            <a:endParaRPr lang="en-US" sz="2200" dirty="0" smtClean="0">
              <a:solidFill>
                <a:schemeClr val="tx1"/>
              </a:solidFill>
              <a:latin typeface="Calibri" pitchFamily="34" charset="0"/>
              <a:cs typeface="Calibri" pitchFamily="34" charset="0"/>
            </a:endParaRPr>
          </a:p>
          <a:p>
            <a:r>
              <a:rPr lang="en-US" sz="2200" dirty="0" err="1">
                <a:solidFill>
                  <a:schemeClr val="tx1"/>
                </a:solidFill>
                <a:latin typeface="Calibri" pitchFamily="34" charset="0"/>
                <a:cs typeface="Calibri" pitchFamily="34" charset="0"/>
              </a:rPr>
              <a:t>Asparaginase</a:t>
            </a:r>
            <a:r>
              <a:rPr lang="en-US" sz="2200" dirty="0">
                <a:solidFill>
                  <a:schemeClr val="tx1"/>
                </a:solidFill>
                <a:latin typeface="Calibri" pitchFamily="34" charset="0"/>
                <a:cs typeface="Calibri" pitchFamily="34" charset="0"/>
              </a:rPr>
              <a:t> and PEG-</a:t>
            </a:r>
            <a:r>
              <a:rPr lang="en-US" sz="2200" dirty="0" err="1">
                <a:solidFill>
                  <a:schemeClr val="tx1"/>
                </a:solidFill>
                <a:latin typeface="Calibri" pitchFamily="34" charset="0"/>
                <a:cs typeface="Calibri" pitchFamily="34" charset="0"/>
              </a:rPr>
              <a:t>aspargase</a:t>
            </a:r>
            <a:endParaRPr lang="en-US" sz="2200" dirty="0">
              <a:solidFill>
                <a:schemeClr val="tx1"/>
              </a:solidFill>
              <a:latin typeface="Calibri" pitchFamily="34" charset="0"/>
              <a:cs typeface="Calibri" pitchFamily="34" charset="0"/>
            </a:endParaRPr>
          </a:p>
          <a:p>
            <a:pPr lvl="1"/>
            <a:r>
              <a:rPr lang="en-US" sz="2200" dirty="0">
                <a:solidFill>
                  <a:schemeClr val="tx1"/>
                </a:solidFill>
                <a:latin typeface="Calibri" pitchFamily="34" charset="0"/>
                <a:cs typeface="Calibri" pitchFamily="34" charset="0"/>
              </a:rPr>
              <a:t>Encephalopathy </a:t>
            </a:r>
          </a:p>
          <a:p>
            <a:pPr lvl="1"/>
            <a:r>
              <a:rPr lang="en-US" sz="2200" dirty="0">
                <a:solidFill>
                  <a:schemeClr val="tx1"/>
                </a:solidFill>
                <a:latin typeface="Calibri" pitchFamily="34" charset="0"/>
                <a:cs typeface="Calibri" pitchFamily="34" charset="0"/>
              </a:rPr>
              <a:t>Stupor, coma, excessive somnolence, disorientation, hallucination, or severe depression</a:t>
            </a:r>
          </a:p>
          <a:p>
            <a:pPr marL="457200" lvl="1" indent="0">
              <a:buNone/>
            </a:pPr>
            <a:endParaRPr lang="en-US" dirty="0" smtClean="0"/>
          </a:p>
          <a:p>
            <a:pPr lvl="1">
              <a:buNone/>
            </a:pPr>
            <a:endParaRPr lang="en-US" dirty="0" smtClean="0"/>
          </a:p>
          <a:p>
            <a:pPr lvl="1"/>
            <a:endParaRPr lang="en-US" dirty="0"/>
          </a:p>
        </p:txBody>
      </p:sp>
    </p:spTree>
    <p:extLst>
      <p:ext uri="{BB962C8B-B14F-4D97-AF65-F5344CB8AC3E}">
        <p14:creationId xmlns:p14="http://schemas.microsoft.com/office/powerpoint/2010/main" val="3383815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tx1"/>
                </a:solidFill>
              </a:rPr>
              <a:t>Peripheral neuropathy</a:t>
            </a:r>
            <a:endParaRPr lang="en-US" dirty="0"/>
          </a:p>
        </p:txBody>
      </p:sp>
      <p:sp>
        <p:nvSpPr>
          <p:cNvPr id="3" name="Content Placeholder 2"/>
          <p:cNvSpPr>
            <a:spLocks noGrp="1"/>
          </p:cNvSpPr>
          <p:nvPr>
            <p:ph idx="1"/>
          </p:nvPr>
        </p:nvSpPr>
        <p:spPr>
          <a:xfrm>
            <a:off x="457200" y="1447800"/>
            <a:ext cx="8229600" cy="4678363"/>
          </a:xfrm>
        </p:spPr>
        <p:txBody>
          <a:bodyPr/>
          <a:lstStyle/>
          <a:p>
            <a:pPr algn="just"/>
            <a:r>
              <a:rPr lang="it-IT" sz="2200" dirty="0" smtClean="0">
                <a:solidFill>
                  <a:schemeClr val="tx1"/>
                </a:solidFill>
                <a:latin typeface="Calibri" panose="020F0502020204030204" pitchFamily="34" charset="0"/>
              </a:rPr>
              <a:t>Vincristine, Vinblastine &amp; Vinorelbine</a:t>
            </a:r>
          </a:p>
          <a:p>
            <a:pPr algn="just"/>
            <a:r>
              <a:rPr lang="it-IT" sz="2200" dirty="0" smtClean="0">
                <a:solidFill>
                  <a:schemeClr val="tx1"/>
                </a:solidFill>
                <a:latin typeface="Calibri" panose="020F0502020204030204" pitchFamily="34" charset="0"/>
              </a:rPr>
              <a:t>cisplatin</a:t>
            </a:r>
            <a:r>
              <a:rPr lang="it-IT" sz="2200" dirty="0">
                <a:solidFill>
                  <a:schemeClr val="tx1"/>
                </a:solidFill>
                <a:latin typeface="Calibri" panose="020F0502020204030204" pitchFamily="34" charset="0"/>
              </a:rPr>
              <a:t> </a:t>
            </a:r>
            <a:r>
              <a:rPr lang="it-IT" sz="2200" dirty="0" smtClean="0">
                <a:solidFill>
                  <a:schemeClr val="tx1"/>
                </a:solidFill>
                <a:latin typeface="Calibri" panose="020F0502020204030204" pitchFamily="34" charset="0"/>
              </a:rPr>
              <a:t>&amp; </a:t>
            </a:r>
            <a:r>
              <a:rPr lang="en-US" sz="2200" dirty="0" err="1" smtClean="0">
                <a:solidFill>
                  <a:schemeClr val="tx1"/>
                </a:solidFill>
                <a:latin typeface="Calibri" panose="020F0502020204030204" pitchFamily="34" charset="0"/>
              </a:rPr>
              <a:t>Oxaliplatin</a:t>
            </a:r>
            <a:r>
              <a:rPr lang="en-US" sz="2200" dirty="0" smtClean="0">
                <a:solidFill>
                  <a:schemeClr val="tx1"/>
                </a:solidFill>
                <a:latin typeface="Calibri" panose="020F0502020204030204" pitchFamily="34" charset="0"/>
              </a:rPr>
              <a:t> </a:t>
            </a:r>
          </a:p>
          <a:p>
            <a:pPr algn="just"/>
            <a:r>
              <a:rPr lang="it-IT" sz="2200" dirty="0" smtClean="0">
                <a:solidFill>
                  <a:schemeClr val="tx1"/>
                </a:solidFill>
                <a:latin typeface="Calibri" panose="020F0502020204030204" pitchFamily="34" charset="0"/>
              </a:rPr>
              <a:t>Etoposide</a:t>
            </a:r>
            <a:endParaRPr lang="it-IT" sz="2200" dirty="0">
              <a:solidFill>
                <a:schemeClr val="tx1"/>
              </a:solidFill>
              <a:latin typeface="Calibri" panose="020F0502020204030204" pitchFamily="34" charset="0"/>
            </a:endParaRPr>
          </a:p>
          <a:p>
            <a:pPr algn="just"/>
            <a:r>
              <a:rPr lang="en-US" sz="2200" dirty="0" smtClean="0">
                <a:solidFill>
                  <a:schemeClr val="tx1"/>
                </a:solidFill>
                <a:latin typeface="Calibri" panose="020F0502020204030204" pitchFamily="34" charset="0"/>
              </a:rPr>
              <a:t>Paclitaxel &amp; Docetaxel</a:t>
            </a:r>
          </a:p>
          <a:p>
            <a:pPr algn="just"/>
            <a:r>
              <a:rPr lang="en-US" sz="2200" dirty="0" err="1" smtClean="0">
                <a:solidFill>
                  <a:schemeClr val="tx1"/>
                </a:solidFill>
                <a:latin typeface="Calibri" panose="020F0502020204030204" pitchFamily="34" charset="0"/>
              </a:rPr>
              <a:t>Bortezomib</a:t>
            </a:r>
            <a:r>
              <a:rPr lang="en-US" sz="2200" dirty="0" smtClean="0">
                <a:solidFill>
                  <a:schemeClr val="tx1"/>
                </a:solidFill>
                <a:latin typeface="Calibri" panose="020F0502020204030204" pitchFamily="34" charset="0"/>
              </a:rPr>
              <a:t> </a:t>
            </a:r>
          </a:p>
          <a:p>
            <a:pPr algn="just"/>
            <a:r>
              <a:rPr lang="en-US" sz="2200" dirty="0" smtClean="0">
                <a:solidFill>
                  <a:schemeClr val="tx1"/>
                </a:solidFill>
                <a:latin typeface="Calibri" panose="020F0502020204030204" pitchFamily="34" charset="0"/>
              </a:rPr>
              <a:t>Thalidomide &amp; </a:t>
            </a:r>
            <a:r>
              <a:rPr lang="en-US" sz="2200" dirty="0" err="1" smtClean="0">
                <a:solidFill>
                  <a:schemeClr val="tx1"/>
                </a:solidFill>
                <a:latin typeface="Calibri" panose="020F0502020204030204" pitchFamily="34" charset="0"/>
              </a:rPr>
              <a:t>Lenalidomide</a:t>
            </a:r>
            <a:endParaRPr lang="en-US" sz="2200" dirty="0" smtClean="0">
              <a:solidFill>
                <a:schemeClr val="tx1"/>
              </a:solidFill>
              <a:latin typeface="Calibri" panose="020F0502020204030204" pitchFamily="34" charset="0"/>
            </a:endParaRPr>
          </a:p>
          <a:p>
            <a:pPr algn="just"/>
            <a:endParaRPr lang="en-US" sz="2200" dirty="0">
              <a:solidFill>
                <a:schemeClr val="tx1"/>
              </a:solidFill>
              <a:latin typeface="Calibri" panose="020F0502020204030204" pitchFamily="34" charset="0"/>
            </a:endParaRPr>
          </a:p>
          <a:p>
            <a:pPr algn="just"/>
            <a:r>
              <a:rPr lang="en-US" sz="2200" dirty="0">
                <a:solidFill>
                  <a:schemeClr val="tx1"/>
                </a:solidFill>
                <a:latin typeface="Calibri" panose="020F0502020204030204" pitchFamily="34" charset="0"/>
              </a:rPr>
              <a:t>Unlike the </a:t>
            </a:r>
            <a:r>
              <a:rPr lang="en-US" sz="2200" dirty="0" err="1" smtClean="0">
                <a:solidFill>
                  <a:schemeClr val="tx1"/>
                </a:solidFill>
                <a:latin typeface="Calibri" panose="020F0502020204030204" pitchFamily="34" charset="0"/>
              </a:rPr>
              <a:t>vinca</a:t>
            </a:r>
            <a:r>
              <a:rPr lang="en-US" sz="2200" dirty="0">
                <a:solidFill>
                  <a:schemeClr val="tx1"/>
                </a:solidFill>
                <a:latin typeface="Calibri" panose="020F0502020204030204" pitchFamily="34" charset="0"/>
              </a:rPr>
              <a:t> </a:t>
            </a:r>
            <a:r>
              <a:rPr lang="en-US" sz="2200" dirty="0" smtClean="0">
                <a:solidFill>
                  <a:schemeClr val="tx1"/>
                </a:solidFill>
                <a:latin typeface="Calibri" panose="020F0502020204030204" pitchFamily="34" charset="0"/>
              </a:rPr>
              <a:t>alkaloids</a:t>
            </a:r>
            <a:r>
              <a:rPr lang="en-US" sz="2200" dirty="0">
                <a:solidFill>
                  <a:schemeClr val="tx1"/>
                </a:solidFill>
                <a:latin typeface="Calibri" panose="020F0502020204030204" pitchFamily="34" charset="0"/>
              </a:rPr>
              <a:t>, most of these agents cause numbness only and not </a:t>
            </a:r>
            <a:r>
              <a:rPr lang="en-US" sz="2200" dirty="0" smtClean="0">
                <a:solidFill>
                  <a:schemeClr val="tx1"/>
                </a:solidFill>
                <a:latin typeface="Calibri" panose="020F0502020204030204" pitchFamily="34" charset="0"/>
              </a:rPr>
              <a:t>a loss </a:t>
            </a:r>
            <a:r>
              <a:rPr lang="en-US" sz="2200" dirty="0">
                <a:solidFill>
                  <a:schemeClr val="tx1"/>
                </a:solidFill>
                <a:latin typeface="Calibri" panose="020F0502020204030204" pitchFamily="34" charset="0"/>
              </a:rPr>
              <a:t>of reﬂexes, or weakness. </a:t>
            </a:r>
            <a:endParaRPr lang="en-US" sz="2200" dirty="0" smtClean="0">
              <a:solidFill>
                <a:schemeClr val="tx1"/>
              </a:solidFill>
              <a:latin typeface="Calibri" panose="020F0502020204030204" pitchFamily="34" charset="0"/>
            </a:endParaRPr>
          </a:p>
          <a:p>
            <a:pPr algn="just"/>
            <a:endParaRPr lang="en-US" sz="2200" dirty="0" smtClean="0">
              <a:solidFill>
                <a:schemeClr val="tx1"/>
              </a:solidFill>
              <a:latin typeface="Calibri" panose="020F0502020204030204" pitchFamily="34" charset="0"/>
            </a:endParaRPr>
          </a:p>
          <a:p>
            <a:pPr algn="just"/>
            <a:r>
              <a:rPr lang="en-US" sz="2200" dirty="0" smtClean="0">
                <a:solidFill>
                  <a:schemeClr val="tx1"/>
                </a:solidFill>
                <a:latin typeface="Calibri" panose="020F0502020204030204" pitchFamily="34" charset="0"/>
              </a:rPr>
              <a:t>Patients </a:t>
            </a:r>
            <a:r>
              <a:rPr lang="en-US" sz="2200" dirty="0">
                <a:solidFill>
                  <a:schemeClr val="tx1"/>
                </a:solidFill>
                <a:latin typeface="Calibri" panose="020F0502020204030204" pitchFamily="34" charset="0"/>
              </a:rPr>
              <a:t>may report sensory </a:t>
            </a:r>
            <a:r>
              <a:rPr lang="en-US" sz="2200" dirty="0" smtClean="0">
                <a:solidFill>
                  <a:schemeClr val="tx1"/>
                </a:solidFill>
                <a:latin typeface="Calibri" panose="020F0502020204030204" pitchFamily="34" charset="0"/>
              </a:rPr>
              <a:t>loss and </a:t>
            </a:r>
            <a:r>
              <a:rPr lang="en-US" sz="2200" dirty="0">
                <a:solidFill>
                  <a:schemeClr val="tx1"/>
                </a:solidFill>
                <a:latin typeface="Calibri" panose="020F0502020204030204" pitchFamily="34" charset="0"/>
              </a:rPr>
              <a:t>pain, </a:t>
            </a:r>
            <a:r>
              <a:rPr lang="en-US" sz="2200" dirty="0" smtClean="0">
                <a:solidFill>
                  <a:schemeClr val="tx1"/>
                </a:solidFill>
                <a:latin typeface="Calibri" panose="020F0502020204030204" pitchFamily="34" charset="0"/>
              </a:rPr>
              <a:t>incidence </a:t>
            </a:r>
            <a:r>
              <a:rPr lang="en-US" sz="2200" dirty="0">
                <a:solidFill>
                  <a:schemeClr val="tx1"/>
                </a:solidFill>
                <a:latin typeface="Calibri" panose="020F0502020204030204" pitchFamily="34" charset="0"/>
              </a:rPr>
              <a:t>may be related to </a:t>
            </a:r>
            <a:r>
              <a:rPr lang="en-US" sz="2200" b="1" dirty="0" smtClean="0">
                <a:solidFill>
                  <a:srgbClr val="FF0000"/>
                </a:solidFill>
                <a:latin typeface="Calibri" panose="020F0502020204030204" pitchFamily="34" charset="0"/>
              </a:rPr>
              <a:t>cumulative doses </a:t>
            </a:r>
            <a:r>
              <a:rPr lang="en-US" sz="2200" dirty="0">
                <a:solidFill>
                  <a:schemeClr val="tx1"/>
                </a:solidFill>
                <a:latin typeface="Calibri" panose="020F0502020204030204" pitchFamily="34" charset="0"/>
              </a:rPr>
              <a:t>as well as </a:t>
            </a:r>
            <a:r>
              <a:rPr lang="en-US" sz="2200" b="1" dirty="0">
                <a:solidFill>
                  <a:srgbClr val="FF0000"/>
                </a:solidFill>
                <a:latin typeface="Calibri" panose="020F0502020204030204" pitchFamily="34" charset="0"/>
              </a:rPr>
              <a:t>individual risk factors</a:t>
            </a:r>
            <a:r>
              <a:rPr lang="en-US" sz="2200" dirty="0">
                <a:solidFill>
                  <a:schemeClr val="tx1"/>
                </a:solidFill>
                <a:latin typeface="Calibri" panose="020F0502020204030204" pitchFamily="34" charset="0"/>
              </a:rPr>
              <a:t> such as history of </a:t>
            </a:r>
            <a:r>
              <a:rPr lang="en-US" sz="2200" dirty="0" smtClean="0">
                <a:solidFill>
                  <a:schemeClr val="tx1"/>
                </a:solidFill>
                <a:latin typeface="Calibri" panose="020F0502020204030204" pitchFamily="34" charset="0"/>
              </a:rPr>
              <a:t>diabetic neuropathy</a:t>
            </a:r>
            <a:r>
              <a:rPr lang="en-US" sz="2200" dirty="0">
                <a:solidFill>
                  <a:schemeClr val="tx1"/>
                </a:solidFill>
                <a:latin typeface="Calibri" panose="020F0502020204030204" pitchFamily="34" charset="0"/>
              </a:rPr>
              <a:t>.</a:t>
            </a:r>
          </a:p>
          <a:p>
            <a:endParaRPr lang="en-US" dirty="0">
              <a:solidFill>
                <a:schemeClr val="tx1"/>
              </a:solidFill>
            </a:endParaRPr>
          </a:p>
        </p:txBody>
      </p:sp>
    </p:spTree>
    <p:extLst>
      <p:ext uri="{BB962C8B-B14F-4D97-AF65-F5344CB8AC3E}">
        <p14:creationId xmlns:p14="http://schemas.microsoft.com/office/powerpoint/2010/main" val="1476946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chemeClr val="tx1"/>
                </a:solidFill>
              </a:rPr>
              <a:t>Peripheral neuropathy</a:t>
            </a:r>
            <a:endParaRPr lang="en-US" sz="4000" dirty="0">
              <a:solidFill>
                <a:schemeClr val="tx1"/>
              </a:solidFill>
            </a:endParaRPr>
          </a:p>
        </p:txBody>
      </p:sp>
      <p:sp>
        <p:nvSpPr>
          <p:cNvPr id="3" name="Content Placeholder 2"/>
          <p:cNvSpPr>
            <a:spLocks noGrp="1"/>
          </p:cNvSpPr>
          <p:nvPr>
            <p:ph idx="1"/>
          </p:nvPr>
        </p:nvSpPr>
        <p:spPr>
          <a:xfrm>
            <a:off x="457200" y="1447800"/>
            <a:ext cx="8229600" cy="4525963"/>
          </a:xfrm>
        </p:spPr>
        <p:txBody>
          <a:bodyPr/>
          <a:lstStyle/>
          <a:p>
            <a:r>
              <a:rPr lang="en-US" sz="2200" dirty="0" smtClean="0">
                <a:solidFill>
                  <a:schemeClr val="tx1"/>
                </a:solidFill>
                <a:latin typeface="Calibri" panose="020F0502020204030204" pitchFamily="34" charset="0"/>
                <a:cs typeface="Times New Roman" panose="02020603050405020304" pitchFamily="18" charset="0"/>
              </a:rPr>
              <a:t>Vincristine and vinblastine</a:t>
            </a:r>
          </a:p>
          <a:p>
            <a:r>
              <a:rPr lang="en-US" sz="2200" dirty="0" smtClean="0">
                <a:solidFill>
                  <a:schemeClr val="tx1"/>
                </a:solidFill>
                <a:latin typeface="Calibri" panose="020F0502020204030204" pitchFamily="34" charset="0"/>
                <a:cs typeface="Times New Roman" panose="02020603050405020304" pitchFamily="18" charset="0"/>
              </a:rPr>
              <a:t>Paresthesia (numbness and tingling) involving the feet and hands (</a:t>
            </a:r>
            <a:r>
              <a:rPr lang="en-US" sz="2200" kern="1200" dirty="0" smtClean="0">
                <a:solidFill>
                  <a:schemeClr val="tx1"/>
                </a:solidFill>
                <a:latin typeface="Calibri" panose="020F0502020204030204" pitchFamily="34" charset="0"/>
                <a:cs typeface="Times New Roman" panose="02020603050405020304" pitchFamily="18" charset="0"/>
              </a:rPr>
              <a:t>within the ﬁrst days to weeks of therapy.</a:t>
            </a:r>
            <a:r>
              <a:rPr lang="en-US" sz="2200" dirty="0" smtClean="0">
                <a:solidFill>
                  <a:schemeClr val="tx1"/>
                </a:solidFill>
                <a:latin typeface="Calibri" panose="020F0502020204030204" pitchFamily="34" charset="0"/>
                <a:cs typeface="Times New Roman" panose="02020603050405020304" pitchFamily="18" charset="0"/>
              </a:rPr>
              <a:t>)</a:t>
            </a:r>
          </a:p>
          <a:p>
            <a:endParaRPr lang="en-US" sz="2200" dirty="0" smtClean="0">
              <a:solidFill>
                <a:schemeClr val="tx1"/>
              </a:solidFill>
              <a:latin typeface="Calibri" panose="020F0502020204030204" pitchFamily="34" charset="0"/>
              <a:cs typeface="Times New Roman" panose="02020603050405020304" pitchFamily="18" charset="0"/>
            </a:endParaRPr>
          </a:p>
          <a:p>
            <a:r>
              <a:rPr lang="en-US" sz="2200" dirty="0" smtClean="0">
                <a:solidFill>
                  <a:schemeClr val="tx1"/>
                </a:solidFill>
                <a:latin typeface="Calibri" panose="020F0502020204030204" pitchFamily="34" charset="0"/>
              </a:rPr>
              <a:t>peripheral nerve toxicity commonly is bilateral and symmetric and is often referred to as a “stocking-glove” neuropathy. </a:t>
            </a:r>
          </a:p>
          <a:p>
            <a:pPr marL="0" indent="0">
              <a:buNone/>
            </a:pPr>
            <a:endParaRPr lang="en-US" sz="2200" dirty="0" smtClean="0">
              <a:solidFill>
                <a:schemeClr val="tx1"/>
              </a:solidFill>
              <a:latin typeface="Calibri" panose="020F0502020204030204" pitchFamily="34" charset="0"/>
              <a:cs typeface="Times New Roman" panose="02020603050405020304" pitchFamily="18" charset="0"/>
            </a:endParaRPr>
          </a:p>
          <a:p>
            <a:pPr lvl="1"/>
            <a:r>
              <a:rPr lang="en-US" sz="2200" dirty="0" smtClean="0">
                <a:solidFill>
                  <a:schemeClr val="tx1"/>
                </a:solidFill>
                <a:latin typeface="Calibri" panose="020F0502020204030204" pitchFamily="34" charset="0"/>
                <a:cs typeface="Times New Roman" panose="02020603050405020304" pitchFamily="18" charset="0"/>
              </a:rPr>
              <a:t>Pain and temperature sensory loss</a:t>
            </a:r>
          </a:p>
          <a:p>
            <a:pPr lvl="1"/>
            <a:r>
              <a:rPr lang="en-US" sz="2200" dirty="0" smtClean="0">
                <a:solidFill>
                  <a:schemeClr val="tx1"/>
                </a:solidFill>
                <a:latin typeface="Calibri" panose="020F0502020204030204" pitchFamily="34" charset="0"/>
                <a:cs typeface="Times New Roman" panose="02020603050405020304" pitchFamily="18" charset="0"/>
              </a:rPr>
              <a:t>Depression of deep tendon reflexes</a:t>
            </a:r>
          </a:p>
          <a:p>
            <a:pPr lvl="1"/>
            <a:r>
              <a:rPr lang="en-US" sz="2200" dirty="0" smtClean="0">
                <a:solidFill>
                  <a:schemeClr val="tx1"/>
                </a:solidFill>
                <a:latin typeface="Calibri" panose="020F0502020204030204" pitchFamily="34" charset="0"/>
                <a:cs typeface="Times New Roman" panose="02020603050405020304" pitchFamily="18" charset="0"/>
              </a:rPr>
              <a:t>Motor weakness with a foot drop or muscle atrophy</a:t>
            </a:r>
          </a:p>
          <a:p>
            <a:pPr lvl="1"/>
            <a:endParaRPr lang="en-US" sz="2200" dirty="0" smtClean="0">
              <a:solidFill>
                <a:schemeClr val="tx1"/>
              </a:solidFill>
              <a:latin typeface="Calibri" panose="020F0502020204030204" pitchFamily="34" charset="0"/>
              <a:cs typeface="Times New Roman" panose="02020603050405020304" pitchFamily="18" charset="0"/>
            </a:endParaRPr>
          </a:p>
          <a:p>
            <a:r>
              <a:rPr lang="en-US" sz="2200" dirty="0" smtClean="0">
                <a:solidFill>
                  <a:schemeClr val="tx1"/>
                </a:solidFill>
                <a:latin typeface="Calibri" panose="020F0502020204030204" pitchFamily="34" charset="0"/>
              </a:rPr>
              <a:t>These complications are either partially or </a:t>
            </a:r>
            <a:r>
              <a:rPr lang="en-US" sz="2200" dirty="0" smtClean="0">
                <a:solidFill>
                  <a:schemeClr val="tx1"/>
                </a:solidFill>
                <a:latin typeface="Calibri" panose="020F0502020204030204" pitchFamily="34" charset="0"/>
              </a:rPr>
              <a:t>completely reversible</a:t>
            </a:r>
            <a:r>
              <a:rPr lang="en-US" sz="2200" dirty="0" smtClean="0">
                <a:solidFill>
                  <a:schemeClr val="tx1"/>
                </a:solidFill>
                <a:latin typeface="Calibri" panose="020F0502020204030204" pitchFamily="34" charset="0"/>
              </a:rPr>
              <a:t>, but </a:t>
            </a:r>
            <a:r>
              <a:rPr lang="en-US" sz="2200" dirty="0" smtClean="0">
                <a:solidFill>
                  <a:schemeClr val="tx1"/>
                </a:solidFill>
                <a:latin typeface="Calibri" panose="020F0502020204030204" pitchFamily="34" charset="0"/>
              </a:rPr>
              <a:t>recovery often </a:t>
            </a:r>
            <a:r>
              <a:rPr lang="en-US" sz="2200" dirty="0" smtClean="0">
                <a:solidFill>
                  <a:schemeClr val="tx1"/>
                </a:solidFill>
                <a:latin typeface="Calibri" panose="020F0502020204030204" pitchFamily="34" charset="0"/>
              </a:rPr>
              <a:t>takes several months.</a:t>
            </a:r>
            <a:endParaRPr lang="en-US" sz="2200" dirty="0" smtClean="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04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altLang="en-US" dirty="0" smtClean="0">
                <a:latin typeface="+mn-lt"/>
              </a:rPr>
              <a:t>Hematologic Toxicities</a:t>
            </a:r>
          </a:p>
        </p:txBody>
      </p:sp>
      <p:sp>
        <p:nvSpPr>
          <p:cNvPr id="5123" name="Espace réservé du contenu 2"/>
          <p:cNvSpPr>
            <a:spLocks noGrp="1"/>
          </p:cNvSpPr>
          <p:nvPr>
            <p:ph idx="1"/>
          </p:nvPr>
        </p:nvSpPr>
        <p:spPr>
          <a:xfrm>
            <a:off x="457200" y="1524000"/>
            <a:ext cx="8229600" cy="4976813"/>
          </a:xfrm>
        </p:spPr>
        <p:txBody>
          <a:bodyPr/>
          <a:lstStyle/>
          <a:p>
            <a:r>
              <a:rPr lang="en-US" sz="2400" dirty="0" smtClean="0">
                <a:latin typeface="+mj-lt"/>
              </a:rPr>
              <a:t>This process is </a:t>
            </a:r>
            <a:r>
              <a:rPr lang="en-US" sz="2400" dirty="0">
                <a:latin typeface="+mj-lt"/>
              </a:rPr>
              <a:t>regulated by several cytokines</a:t>
            </a:r>
            <a:endParaRPr lang="fr-CA" altLang="en-US" sz="2400" dirty="0" smtClean="0">
              <a:latin typeface="+mj-lt"/>
            </a:endParaRP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362200"/>
            <a:ext cx="5791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666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solidFill>
                  <a:schemeClr val="tx1"/>
                </a:solidFill>
                <a:latin typeface="Calibri" panose="020F0502020204030204" pitchFamily="34" charset="0"/>
              </a:rPr>
              <a:t>Oxaliplatin</a:t>
            </a:r>
            <a:endParaRPr lang="en-US" dirty="0"/>
          </a:p>
        </p:txBody>
      </p:sp>
      <p:sp>
        <p:nvSpPr>
          <p:cNvPr id="3" name="Content Placeholder 2"/>
          <p:cNvSpPr>
            <a:spLocks noGrp="1"/>
          </p:cNvSpPr>
          <p:nvPr>
            <p:ph idx="1"/>
          </p:nvPr>
        </p:nvSpPr>
        <p:spPr/>
        <p:txBody>
          <a:bodyPr/>
          <a:lstStyle/>
          <a:p>
            <a:r>
              <a:rPr lang="en-US" sz="2400" dirty="0" err="1" smtClean="0">
                <a:solidFill>
                  <a:schemeClr val="tx1"/>
                </a:solidFill>
                <a:latin typeface="Calibri" panose="020F0502020204030204" pitchFamily="34" charset="0"/>
              </a:rPr>
              <a:t>Oxaliplatin</a:t>
            </a:r>
            <a:r>
              <a:rPr lang="en-US" sz="2400" dirty="0" smtClean="0">
                <a:solidFill>
                  <a:schemeClr val="tx1"/>
                </a:solidFill>
                <a:latin typeface="Calibri" panose="020F0502020204030204" pitchFamily="34" charset="0"/>
              </a:rPr>
              <a:t>-induced neurotoxicity </a:t>
            </a:r>
            <a:r>
              <a:rPr lang="en-US" sz="2400" dirty="0">
                <a:solidFill>
                  <a:schemeClr val="tx1"/>
                </a:solidFill>
                <a:latin typeface="Calibri" panose="020F0502020204030204" pitchFamily="34" charset="0"/>
              </a:rPr>
              <a:t>manifests as an acute neurosensory complex </a:t>
            </a:r>
            <a:r>
              <a:rPr lang="en-US" sz="2400" dirty="0" smtClean="0">
                <a:solidFill>
                  <a:schemeClr val="tx1"/>
                </a:solidFill>
                <a:latin typeface="Calibri" panose="020F0502020204030204" pitchFamily="34" charset="0"/>
              </a:rPr>
              <a:t>as well </a:t>
            </a:r>
            <a:r>
              <a:rPr lang="en-US" sz="2400" dirty="0">
                <a:solidFill>
                  <a:schemeClr val="tx1"/>
                </a:solidFill>
                <a:latin typeface="Calibri" panose="020F0502020204030204" pitchFamily="34" charset="0"/>
              </a:rPr>
              <a:t>as a cumulative sensory neuropathy. </a:t>
            </a:r>
            <a:endParaRPr lang="en-US" sz="2400" dirty="0" smtClean="0">
              <a:solidFill>
                <a:schemeClr val="tx1"/>
              </a:solidFill>
              <a:latin typeface="Calibri" panose="020F0502020204030204" pitchFamily="34" charset="0"/>
            </a:endParaRPr>
          </a:p>
          <a:p>
            <a:endParaRPr lang="en-US" sz="2400" dirty="0" smtClean="0">
              <a:solidFill>
                <a:schemeClr val="tx1"/>
              </a:solidFill>
              <a:latin typeface="Calibri" panose="020F0502020204030204" pitchFamily="34" charset="0"/>
            </a:endParaRPr>
          </a:p>
          <a:p>
            <a:r>
              <a:rPr lang="en-US" sz="2400" dirty="0" smtClean="0">
                <a:solidFill>
                  <a:schemeClr val="tx1"/>
                </a:solidFill>
                <a:latin typeface="Calibri" panose="020F0502020204030204" pitchFamily="34" charset="0"/>
              </a:rPr>
              <a:t>Hyper excitability </a:t>
            </a:r>
            <a:r>
              <a:rPr lang="en-US" sz="2400" dirty="0">
                <a:solidFill>
                  <a:schemeClr val="tx1"/>
                </a:solidFill>
                <a:latin typeface="Calibri" panose="020F0502020204030204" pitchFamily="34" charset="0"/>
              </a:rPr>
              <a:t>of peripheral nerves causes an 85% to 95% incidence of </a:t>
            </a:r>
            <a:r>
              <a:rPr lang="en-US" sz="2400" dirty="0" smtClean="0">
                <a:solidFill>
                  <a:schemeClr val="tx1"/>
                </a:solidFill>
                <a:latin typeface="Calibri" panose="020F0502020204030204" pitchFamily="34" charset="0"/>
              </a:rPr>
              <a:t>paresthesia</a:t>
            </a:r>
            <a:r>
              <a:rPr lang="en-US" sz="2400" dirty="0">
                <a:solidFill>
                  <a:schemeClr val="tx1"/>
                </a:solidFill>
                <a:latin typeface="Calibri" panose="020F0502020204030204" pitchFamily="34" charset="0"/>
              </a:rPr>
              <a:t> </a:t>
            </a:r>
            <a:r>
              <a:rPr lang="en-US" sz="2400" dirty="0" smtClean="0">
                <a:solidFill>
                  <a:schemeClr val="tx1"/>
                </a:solidFill>
                <a:latin typeface="Calibri" panose="020F0502020204030204" pitchFamily="34" charset="0"/>
              </a:rPr>
              <a:t>and </a:t>
            </a:r>
            <a:r>
              <a:rPr lang="en-US" sz="2400" dirty="0">
                <a:solidFill>
                  <a:schemeClr val="tx1"/>
                </a:solidFill>
                <a:latin typeface="Calibri" panose="020F0502020204030204" pitchFamily="34" charset="0"/>
              </a:rPr>
              <a:t>dysesthesias of the hands, feet, </a:t>
            </a:r>
            <a:r>
              <a:rPr lang="en-US" sz="2400" dirty="0" smtClean="0">
                <a:solidFill>
                  <a:schemeClr val="tx1"/>
                </a:solidFill>
                <a:latin typeface="Calibri" panose="020F0502020204030204" pitchFamily="34" charset="0"/>
              </a:rPr>
              <a:t>and the </a:t>
            </a:r>
            <a:r>
              <a:rPr lang="en-US" sz="2400" dirty="0">
                <a:solidFill>
                  <a:schemeClr val="tx1"/>
                </a:solidFill>
                <a:latin typeface="Calibri" panose="020F0502020204030204" pitchFamily="34" charset="0"/>
              </a:rPr>
              <a:t>perioral region. </a:t>
            </a:r>
            <a:endParaRPr lang="en-US" sz="2400" dirty="0" smtClean="0">
              <a:solidFill>
                <a:schemeClr val="tx1"/>
              </a:solidFill>
              <a:latin typeface="Calibri" panose="020F0502020204030204" pitchFamily="34" charset="0"/>
            </a:endParaRPr>
          </a:p>
          <a:p>
            <a:endParaRPr lang="en-US" sz="2400" dirty="0">
              <a:solidFill>
                <a:schemeClr val="tx1"/>
              </a:solidFill>
              <a:latin typeface="Calibri" panose="020F0502020204030204" pitchFamily="34" charset="0"/>
            </a:endParaRPr>
          </a:p>
          <a:p>
            <a:r>
              <a:rPr lang="en-US" sz="2400" dirty="0">
                <a:solidFill>
                  <a:schemeClr val="tx1"/>
                </a:solidFill>
                <a:latin typeface="Calibri" panose="020F0502020204030204" pitchFamily="34" charset="0"/>
              </a:rPr>
              <a:t>These effects </a:t>
            </a:r>
            <a:r>
              <a:rPr lang="en-US" sz="2400" dirty="0" smtClean="0">
                <a:solidFill>
                  <a:schemeClr val="tx1"/>
                </a:solidFill>
                <a:latin typeface="Calibri" panose="020F0502020204030204" pitchFamily="34" charset="0"/>
              </a:rPr>
              <a:t>are precipitated </a:t>
            </a:r>
            <a:r>
              <a:rPr lang="en-US" sz="2400" dirty="0">
                <a:solidFill>
                  <a:schemeClr val="tx1"/>
                </a:solidFill>
                <a:latin typeface="Calibri" panose="020F0502020204030204" pitchFamily="34" charset="0"/>
              </a:rPr>
              <a:t>by exposure to cold. </a:t>
            </a:r>
            <a:endParaRPr lang="en-US" sz="2400" dirty="0" smtClean="0">
              <a:solidFill>
                <a:schemeClr val="tx1"/>
              </a:solidFill>
              <a:latin typeface="Calibri" panose="020F0502020204030204" pitchFamily="34" charset="0"/>
            </a:endParaRPr>
          </a:p>
          <a:p>
            <a:endParaRPr lang="en-US" sz="2400" dirty="0" smtClean="0">
              <a:solidFill>
                <a:schemeClr val="tx1"/>
              </a:solidFill>
              <a:latin typeface="Calibri" panose="020F0502020204030204" pitchFamily="34" charset="0"/>
            </a:endParaRPr>
          </a:p>
          <a:p>
            <a:r>
              <a:rPr lang="en-US" sz="2400" dirty="0" smtClean="0">
                <a:solidFill>
                  <a:schemeClr val="tx1"/>
                </a:solidFill>
                <a:latin typeface="Calibri" panose="020F0502020204030204" pitchFamily="34" charset="0"/>
              </a:rPr>
              <a:t>Calcium </a:t>
            </a:r>
            <a:r>
              <a:rPr lang="en-US" sz="2400" dirty="0">
                <a:solidFill>
                  <a:schemeClr val="tx1"/>
                </a:solidFill>
                <a:latin typeface="Calibri" panose="020F0502020204030204" pitchFamily="34" charset="0"/>
              </a:rPr>
              <a:t>and magnesium infusions</a:t>
            </a:r>
          </a:p>
        </p:txBody>
      </p:sp>
    </p:spTree>
    <p:extLst>
      <p:ext uri="{BB962C8B-B14F-4D97-AF65-F5344CB8AC3E}">
        <p14:creationId xmlns:p14="http://schemas.microsoft.com/office/powerpoint/2010/main" val="527326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Cranial nerve toxicity</a:t>
            </a:r>
            <a:endParaRPr lang="en-US" dirty="0">
              <a:solidFill>
                <a:srgbClr val="C00000"/>
              </a:solidFill>
            </a:endParaRPr>
          </a:p>
        </p:txBody>
      </p:sp>
      <p:sp>
        <p:nvSpPr>
          <p:cNvPr id="3" name="Content Placeholder 2"/>
          <p:cNvSpPr>
            <a:spLocks noGrp="1"/>
          </p:cNvSpPr>
          <p:nvPr>
            <p:ph idx="1"/>
          </p:nvPr>
        </p:nvSpPr>
        <p:spPr/>
        <p:txBody>
          <a:bodyPr/>
          <a:lstStyle/>
          <a:p>
            <a:r>
              <a:rPr lang="en-US" dirty="0" err="1" smtClean="0">
                <a:solidFill>
                  <a:schemeClr val="tx1"/>
                </a:solidFill>
                <a:latin typeface="Calibri" panose="020F0502020204030204" pitchFamily="34" charset="0"/>
              </a:rPr>
              <a:t>Vinca</a:t>
            </a:r>
            <a:r>
              <a:rPr lang="en-US" dirty="0" smtClean="0">
                <a:solidFill>
                  <a:schemeClr val="tx1"/>
                </a:solidFill>
                <a:latin typeface="Calibri" panose="020F0502020204030204" pitchFamily="34" charset="0"/>
              </a:rPr>
              <a:t>  alkaloids</a:t>
            </a:r>
          </a:p>
          <a:p>
            <a:pPr lvl="1"/>
            <a:r>
              <a:rPr lang="en-US" dirty="0" smtClean="0">
                <a:solidFill>
                  <a:schemeClr val="tx1"/>
                </a:solidFill>
                <a:latin typeface="Calibri" panose="020F0502020204030204" pitchFamily="34" charset="0"/>
              </a:rPr>
              <a:t>Ptosis or </a:t>
            </a:r>
            <a:r>
              <a:rPr lang="en-US" dirty="0" err="1" smtClean="0">
                <a:solidFill>
                  <a:schemeClr val="tx1"/>
                </a:solidFill>
                <a:latin typeface="Calibri" panose="020F0502020204030204" pitchFamily="34" charset="0"/>
              </a:rPr>
              <a:t>ophthalmoplegia</a:t>
            </a:r>
            <a:endParaRPr lang="en-US" dirty="0" smtClean="0">
              <a:solidFill>
                <a:schemeClr val="tx1"/>
              </a:solidFill>
              <a:latin typeface="Calibri" panose="020F0502020204030204" pitchFamily="34" charset="0"/>
            </a:endParaRPr>
          </a:p>
          <a:p>
            <a:pPr lvl="1"/>
            <a:r>
              <a:rPr lang="en-US" dirty="0" smtClean="0">
                <a:solidFill>
                  <a:schemeClr val="tx1"/>
                </a:solidFill>
                <a:latin typeface="Calibri" panose="020F0502020204030204" pitchFamily="34" charset="0"/>
              </a:rPr>
              <a:t>Trigeminal neuralgia</a:t>
            </a:r>
            <a:r>
              <a:rPr lang="en-US" dirty="0">
                <a:solidFill>
                  <a:schemeClr val="tx1"/>
                </a:solidFill>
                <a:latin typeface="Calibri" panose="020F0502020204030204" pitchFamily="34" charset="0"/>
              </a:rPr>
              <a:t>, facial </a:t>
            </a:r>
            <a:r>
              <a:rPr lang="en-US" dirty="0" smtClean="0">
                <a:solidFill>
                  <a:schemeClr val="tx1"/>
                </a:solidFill>
                <a:latin typeface="Calibri" panose="020F0502020204030204" pitchFamily="34" charset="0"/>
              </a:rPr>
              <a:t>palsy, </a:t>
            </a:r>
            <a:r>
              <a:rPr lang="en-US" dirty="0">
                <a:solidFill>
                  <a:schemeClr val="tx1"/>
                </a:solidFill>
                <a:latin typeface="Calibri" panose="020F0502020204030204" pitchFamily="34" charset="0"/>
              </a:rPr>
              <a:t>and </a:t>
            </a:r>
            <a:r>
              <a:rPr lang="en-US" dirty="0" smtClean="0">
                <a:solidFill>
                  <a:schemeClr val="tx1"/>
                </a:solidFill>
                <a:latin typeface="Calibri" panose="020F0502020204030204" pitchFamily="34" charset="0"/>
              </a:rPr>
              <a:t>vocal cord paralysis</a:t>
            </a:r>
          </a:p>
          <a:p>
            <a:pPr lvl="1"/>
            <a:r>
              <a:rPr lang="en-US" dirty="0" smtClean="0">
                <a:solidFill>
                  <a:schemeClr val="tx1"/>
                </a:solidFill>
                <a:latin typeface="Calibri" panose="020F0502020204030204" pitchFamily="34" charset="0"/>
              </a:rPr>
              <a:t>Jaw pain</a:t>
            </a:r>
          </a:p>
          <a:p>
            <a:r>
              <a:rPr lang="en-US" dirty="0" err="1" smtClean="0">
                <a:solidFill>
                  <a:schemeClr val="tx1"/>
                </a:solidFill>
                <a:latin typeface="Calibri" panose="020F0502020204030204" pitchFamily="34" charset="0"/>
              </a:rPr>
              <a:t>Cisplatin</a:t>
            </a:r>
            <a:r>
              <a:rPr lang="en-US" dirty="0" smtClean="0">
                <a:solidFill>
                  <a:schemeClr val="tx1"/>
                </a:solidFill>
                <a:latin typeface="Calibri" panose="020F0502020204030204" pitchFamily="34" charset="0"/>
              </a:rPr>
              <a:t> </a:t>
            </a:r>
          </a:p>
          <a:p>
            <a:pPr lvl="1"/>
            <a:r>
              <a:rPr lang="en-US" dirty="0" smtClean="0">
                <a:solidFill>
                  <a:schemeClr val="tx1"/>
                </a:solidFill>
                <a:latin typeface="Calibri" panose="020F0502020204030204" pitchFamily="34" charset="0"/>
              </a:rPr>
              <a:t>Ototoxicity</a:t>
            </a:r>
          </a:p>
          <a:p>
            <a:pPr lvl="1"/>
            <a:r>
              <a:rPr lang="en-US" dirty="0">
                <a:solidFill>
                  <a:schemeClr val="tx1"/>
                </a:solidFill>
                <a:latin typeface="Calibri" panose="020F0502020204030204" pitchFamily="34" charset="0"/>
              </a:rPr>
              <a:t>direct toxic effect on </a:t>
            </a:r>
            <a:r>
              <a:rPr lang="en-US" dirty="0" smtClean="0">
                <a:solidFill>
                  <a:schemeClr val="tx1"/>
                </a:solidFill>
                <a:latin typeface="Calibri" panose="020F0502020204030204" pitchFamily="34" charset="0"/>
              </a:rPr>
              <a:t>the cochlea</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237021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Autonomic neuropathy</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Calibri" panose="020F0502020204030204" pitchFamily="34" charset="0"/>
              </a:rPr>
              <a:t>Vincristine &amp; vinblastine</a:t>
            </a:r>
          </a:p>
          <a:p>
            <a:pPr lvl="1"/>
            <a:r>
              <a:rPr lang="en-US" sz="2400" dirty="0" smtClean="0">
                <a:solidFill>
                  <a:schemeClr val="tx1"/>
                </a:solidFill>
                <a:latin typeface="Calibri" panose="020F0502020204030204" pitchFamily="34" charset="0"/>
              </a:rPr>
              <a:t>Colicky abdominal pain </a:t>
            </a:r>
            <a:r>
              <a:rPr lang="en-US" sz="2400" dirty="0">
                <a:solidFill>
                  <a:schemeClr val="tx1"/>
                </a:solidFill>
                <a:latin typeface="Calibri" panose="020F0502020204030204" pitchFamily="34" charset="0"/>
              </a:rPr>
              <a:t>with or without </a:t>
            </a:r>
            <a:r>
              <a:rPr lang="en-US" sz="2400" dirty="0" smtClean="0">
                <a:solidFill>
                  <a:schemeClr val="tx1"/>
                </a:solidFill>
                <a:latin typeface="Calibri" panose="020F0502020204030204" pitchFamily="34" charset="0"/>
              </a:rPr>
              <a:t>constipation</a:t>
            </a:r>
          </a:p>
          <a:p>
            <a:pPr lvl="2"/>
            <a:r>
              <a:rPr lang="en-US" dirty="0" smtClean="0">
                <a:solidFill>
                  <a:schemeClr val="tx1"/>
                </a:solidFill>
                <a:latin typeface="Calibri" panose="020F0502020204030204" pitchFamily="34" charset="0"/>
              </a:rPr>
              <a:t>Prophylactic laxatives</a:t>
            </a:r>
          </a:p>
          <a:p>
            <a:pPr lvl="2"/>
            <a:r>
              <a:rPr lang="en-US" dirty="0" smtClean="0">
                <a:solidFill>
                  <a:schemeClr val="tx1"/>
                </a:solidFill>
                <a:latin typeface="Calibri" panose="020F0502020204030204" pitchFamily="34" charset="0"/>
              </a:rPr>
              <a:t>Senna </a:t>
            </a:r>
            <a:r>
              <a:rPr lang="en-US" dirty="0">
                <a:solidFill>
                  <a:schemeClr val="tx1"/>
                </a:solidFill>
                <a:latin typeface="Calibri" panose="020F0502020204030204" pitchFamily="34" charset="0"/>
              </a:rPr>
              <a:t>derivatives or </a:t>
            </a:r>
            <a:r>
              <a:rPr lang="en-US" dirty="0" err="1" smtClean="0">
                <a:solidFill>
                  <a:schemeClr val="tx1"/>
                </a:solidFill>
                <a:latin typeface="Calibri" panose="020F0502020204030204" pitchFamily="34" charset="0"/>
              </a:rPr>
              <a:t>bisacodyl</a:t>
            </a:r>
            <a:r>
              <a:rPr lang="en-US" dirty="0" smtClean="0">
                <a:solidFill>
                  <a:schemeClr val="tx1"/>
                </a:solidFill>
                <a:latin typeface="Calibri" panose="020F0502020204030204" pitchFamily="34" charset="0"/>
              </a:rPr>
              <a:t> </a:t>
            </a:r>
            <a:r>
              <a:rPr lang="en-US" dirty="0">
                <a:solidFill>
                  <a:schemeClr val="tx1"/>
                </a:solidFill>
                <a:latin typeface="Calibri" panose="020F0502020204030204" pitchFamily="34" charset="0"/>
              </a:rPr>
              <a:t>and stool softeners also may be used </a:t>
            </a:r>
            <a:r>
              <a:rPr lang="en-US" dirty="0" smtClean="0">
                <a:solidFill>
                  <a:schemeClr val="tx1"/>
                </a:solidFill>
                <a:latin typeface="Calibri" panose="020F0502020204030204" pitchFamily="34" charset="0"/>
              </a:rPr>
              <a:t>concurrently</a:t>
            </a:r>
          </a:p>
          <a:p>
            <a:pPr marL="914400" lvl="2" indent="0">
              <a:buNone/>
            </a:pPr>
            <a:endParaRPr lang="en-US" dirty="0" smtClean="0">
              <a:solidFill>
                <a:schemeClr val="tx1"/>
              </a:solidFill>
              <a:latin typeface="Calibri" panose="020F0502020204030204" pitchFamily="34" charset="0"/>
            </a:endParaRPr>
          </a:p>
          <a:p>
            <a:pPr lvl="1"/>
            <a:r>
              <a:rPr lang="en-US" sz="2400" dirty="0" smtClean="0">
                <a:solidFill>
                  <a:schemeClr val="tx1"/>
                </a:solidFill>
                <a:latin typeface="Calibri" panose="020F0502020204030204" pitchFamily="34" charset="0"/>
              </a:rPr>
              <a:t>Bladder atony </a:t>
            </a:r>
            <a:r>
              <a:rPr lang="en-US" sz="2400" dirty="0">
                <a:solidFill>
                  <a:schemeClr val="tx1"/>
                </a:solidFill>
                <a:latin typeface="Calibri" panose="020F0502020204030204" pitchFamily="34" charset="0"/>
              </a:rPr>
              <a:t>with urinary </a:t>
            </a:r>
            <a:r>
              <a:rPr lang="en-US" sz="2400" dirty="0" smtClean="0">
                <a:solidFill>
                  <a:schemeClr val="tx1"/>
                </a:solidFill>
                <a:latin typeface="Calibri" panose="020F0502020204030204" pitchFamily="34" charset="0"/>
              </a:rPr>
              <a:t>retention</a:t>
            </a:r>
          </a:p>
          <a:p>
            <a:pPr lvl="1"/>
            <a:r>
              <a:rPr lang="en-US" sz="2400" dirty="0" smtClean="0">
                <a:solidFill>
                  <a:schemeClr val="tx1"/>
                </a:solidFill>
                <a:latin typeface="Calibri" panose="020F0502020204030204" pitchFamily="34" charset="0"/>
              </a:rPr>
              <a:t>Impotence  </a:t>
            </a:r>
          </a:p>
          <a:p>
            <a:pPr lvl="1"/>
            <a:r>
              <a:rPr lang="en-US" sz="2400" dirty="0" smtClean="0">
                <a:solidFill>
                  <a:schemeClr val="tx1"/>
                </a:solidFill>
                <a:latin typeface="Calibri" panose="020F0502020204030204" pitchFamily="34" charset="0"/>
              </a:rPr>
              <a:t>Orthostatic hypotension</a:t>
            </a: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488604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lstStyle/>
          <a:p>
            <a:pPr algn="l"/>
            <a:r>
              <a:rPr lang="en-US" sz="3600" dirty="0" err="1"/>
              <a:t>Cardiotoxicity</a:t>
            </a:r>
            <a:endParaRPr lang="en-US" sz="3600" dirty="0"/>
          </a:p>
        </p:txBody>
      </p:sp>
      <p:sp>
        <p:nvSpPr>
          <p:cNvPr id="3" name="Content Placeholder 2"/>
          <p:cNvSpPr>
            <a:spLocks noGrp="1"/>
          </p:cNvSpPr>
          <p:nvPr>
            <p:ph idx="1"/>
          </p:nvPr>
        </p:nvSpPr>
        <p:spPr>
          <a:xfrm>
            <a:off x="457200" y="1143000"/>
            <a:ext cx="8229600" cy="4525963"/>
          </a:xfrm>
        </p:spPr>
        <p:txBody>
          <a:bodyPr/>
          <a:lstStyle/>
          <a:p>
            <a:r>
              <a:rPr lang="en-US" sz="2000" b="1" dirty="0" smtClean="0">
                <a:solidFill>
                  <a:schemeClr val="tx1"/>
                </a:solidFill>
                <a:latin typeface="Calibri" pitchFamily="34" charset="0"/>
                <a:cs typeface="Calibri" pitchFamily="34" charset="0"/>
              </a:rPr>
              <a:t>Cardiomyopathy:</a:t>
            </a:r>
          </a:p>
          <a:p>
            <a:pPr lvl="1"/>
            <a:r>
              <a:rPr lang="en-US" sz="2000" dirty="0" err="1" smtClean="0">
                <a:solidFill>
                  <a:schemeClr val="tx1"/>
                </a:solidFill>
                <a:latin typeface="Calibri" pitchFamily="34" charset="0"/>
                <a:cs typeface="Calibri" pitchFamily="34" charset="0"/>
              </a:rPr>
              <a:t>Anthracycline</a:t>
            </a:r>
            <a:endParaRPr lang="en-US" sz="2000" dirty="0" smtClean="0">
              <a:solidFill>
                <a:schemeClr val="tx1"/>
              </a:solidFill>
              <a:latin typeface="Calibri" pitchFamily="34" charset="0"/>
              <a:cs typeface="Calibri" pitchFamily="34" charset="0"/>
            </a:endParaRPr>
          </a:p>
          <a:p>
            <a:pPr lvl="1"/>
            <a:r>
              <a:rPr lang="en-US" sz="2000" dirty="0" smtClean="0">
                <a:solidFill>
                  <a:schemeClr val="tx1"/>
                </a:solidFill>
                <a:latin typeface="Calibri" pitchFamily="34" charset="0"/>
                <a:cs typeface="Calibri" pitchFamily="34" charset="0"/>
              </a:rPr>
              <a:t>Formation of reactive oxygen species </a:t>
            </a:r>
          </a:p>
          <a:p>
            <a:r>
              <a:rPr lang="en-US" sz="2000" b="1" dirty="0" smtClean="0">
                <a:solidFill>
                  <a:schemeClr val="tx1"/>
                </a:solidFill>
                <a:latin typeface="Calibri" pitchFamily="34" charset="0"/>
                <a:cs typeface="Calibri" pitchFamily="34" charset="0"/>
              </a:rPr>
              <a:t>Risk factors:</a:t>
            </a:r>
          </a:p>
          <a:p>
            <a:pPr lvl="1"/>
            <a:r>
              <a:rPr lang="en-US" sz="2000" dirty="0" smtClean="0">
                <a:solidFill>
                  <a:schemeClr val="tx1"/>
                </a:solidFill>
                <a:latin typeface="Calibri" pitchFamily="34" charset="0"/>
                <a:cs typeface="Calibri" pitchFamily="34" charset="0"/>
              </a:rPr>
              <a:t>Total cumulative dose </a:t>
            </a:r>
          </a:p>
          <a:p>
            <a:pPr lvl="1"/>
            <a:r>
              <a:rPr lang="en-US" sz="2000" dirty="0" err="1" smtClean="0">
                <a:solidFill>
                  <a:schemeClr val="tx1"/>
                </a:solidFill>
                <a:latin typeface="Calibri" pitchFamily="34" charset="0"/>
                <a:cs typeface="Calibri" pitchFamily="34" charset="0"/>
              </a:rPr>
              <a:t>Mediastinal</a:t>
            </a:r>
            <a:r>
              <a:rPr lang="en-US" sz="2000" dirty="0" smtClean="0">
                <a:solidFill>
                  <a:schemeClr val="tx1"/>
                </a:solidFill>
                <a:latin typeface="Calibri" pitchFamily="34" charset="0"/>
                <a:cs typeface="Calibri" pitchFamily="34" charset="0"/>
              </a:rPr>
              <a:t> radiation therapy</a:t>
            </a:r>
          </a:p>
          <a:p>
            <a:pPr lvl="1"/>
            <a:r>
              <a:rPr lang="en-US" sz="2000" dirty="0" smtClean="0">
                <a:solidFill>
                  <a:schemeClr val="tx1"/>
                </a:solidFill>
                <a:latin typeface="Calibri" pitchFamily="34" charset="0"/>
                <a:cs typeface="Calibri" pitchFamily="34" charset="0"/>
              </a:rPr>
              <a:t>Pre-existing cardiac disease </a:t>
            </a:r>
          </a:p>
          <a:p>
            <a:pPr lvl="1"/>
            <a:r>
              <a:rPr lang="en-US" sz="2000" dirty="0" smtClean="0">
                <a:solidFill>
                  <a:schemeClr val="tx1"/>
                </a:solidFill>
                <a:latin typeface="Calibri" pitchFamily="34" charset="0"/>
                <a:cs typeface="Calibri" pitchFamily="34" charset="0"/>
              </a:rPr>
              <a:t>Hypertension</a:t>
            </a:r>
          </a:p>
          <a:p>
            <a:pPr lvl="1"/>
            <a:r>
              <a:rPr lang="en-US" sz="2000" dirty="0">
                <a:solidFill>
                  <a:schemeClr val="tx1"/>
                </a:solidFill>
                <a:latin typeface="Calibri" pitchFamily="34" charset="0"/>
                <a:cs typeface="Calibri" pitchFamily="34" charset="0"/>
              </a:rPr>
              <a:t>Concurrent </a:t>
            </a:r>
            <a:r>
              <a:rPr lang="en-US" sz="2000" dirty="0" smtClean="0">
                <a:solidFill>
                  <a:schemeClr val="tx1"/>
                </a:solidFill>
                <a:latin typeface="Calibri" pitchFamily="34" charset="0"/>
                <a:cs typeface="Calibri" pitchFamily="34" charset="0"/>
              </a:rPr>
              <a:t>chemotherapy agents</a:t>
            </a:r>
          </a:p>
          <a:p>
            <a:r>
              <a:rPr lang="en-US" sz="2000" b="1" dirty="0" smtClean="0">
                <a:solidFill>
                  <a:schemeClr val="tx1"/>
                </a:solidFill>
                <a:latin typeface="Calibri" pitchFamily="34" charset="0"/>
                <a:cs typeface="Calibri" pitchFamily="34" charset="0"/>
              </a:rPr>
              <a:t>Prevention:</a:t>
            </a:r>
            <a:endParaRPr lang="en-US" sz="2000" b="1" dirty="0">
              <a:solidFill>
                <a:schemeClr val="tx1"/>
              </a:solidFill>
              <a:latin typeface="Calibri" pitchFamily="34" charset="0"/>
              <a:cs typeface="Calibri" pitchFamily="34" charset="0"/>
            </a:endParaRPr>
          </a:p>
          <a:p>
            <a:pPr lvl="1"/>
            <a:r>
              <a:rPr lang="en-US" sz="2000" dirty="0">
                <a:solidFill>
                  <a:schemeClr val="tx1"/>
                </a:solidFill>
                <a:latin typeface="Calibri" pitchFamily="34" charset="0"/>
                <a:cs typeface="Calibri" pitchFamily="34" charset="0"/>
              </a:rPr>
              <a:t>Low doses administered weekly or prolonged continuous IV infusions</a:t>
            </a:r>
          </a:p>
          <a:p>
            <a:pPr lvl="1"/>
            <a:r>
              <a:rPr lang="en-US" sz="2000" dirty="0" err="1">
                <a:solidFill>
                  <a:schemeClr val="tx1"/>
                </a:solidFill>
                <a:latin typeface="Calibri" pitchFamily="34" charset="0"/>
                <a:cs typeface="Calibri" pitchFamily="34" charset="0"/>
              </a:rPr>
              <a:t>Dexrazoxane</a:t>
            </a:r>
            <a:r>
              <a:rPr lang="en-US" sz="2000" dirty="0">
                <a:solidFill>
                  <a:schemeClr val="tx1"/>
                </a:solidFill>
                <a:latin typeface="Calibri" pitchFamily="34" charset="0"/>
                <a:cs typeface="Calibri" pitchFamily="34" charset="0"/>
              </a:rPr>
              <a:t> is a </a:t>
            </a:r>
            <a:r>
              <a:rPr lang="en-US" sz="2000" dirty="0" err="1">
                <a:solidFill>
                  <a:schemeClr val="tx1"/>
                </a:solidFill>
                <a:latin typeface="Calibri" pitchFamily="34" charset="0"/>
                <a:cs typeface="Calibri" pitchFamily="34" charset="0"/>
              </a:rPr>
              <a:t>chemoprotectant</a:t>
            </a:r>
            <a:r>
              <a:rPr lang="en-US" sz="2000" dirty="0">
                <a:solidFill>
                  <a:schemeClr val="tx1"/>
                </a:solidFill>
                <a:latin typeface="Calibri" pitchFamily="34" charset="0"/>
                <a:cs typeface="Calibri" pitchFamily="34" charset="0"/>
              </a:rPr>
              <a:t> that reduces the incidence and severity of cardiomyopathy</a:t>
            </a:r>
          </a:p>
          <a:p>
            <a:pPr lvl="1"/>
            <a:endParaRPr lang="en-US" dirty="0" smtClean="0">
              <a:solidFill>
                <a:schemeClr val="tx1"/>
              </a:solidFill>
              <a:latin typeface="Calibri" pitchFamily="34" charset="0"/>
              <a:cs typeface="Calibri" pitchFamily="34" charset="0"/>
            </a:endParaRPr>
          </a:p>
          <a:p>
            <a:pPr lvl="1"/>
            <a:endParaRPr lang="en-US" dirty="0"/>
          </a:p>
        </p:txBody>
      </p:sp>
    </p:spTree>
    <p:extLst>
      <p:ext uri="{BB962C8B-B14F-4D97-AF65-F5344CB8AC3E}">
        <p14:creationId xmlns:p14="http://schemas.microsoft.com/office/powerpoint/2010/main" val="4140766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latin typeface="Calibri" pitchFamily="34" charset="0"/>
                <a:cs typeface="Calibri" pitchFamily="34" charset="0"/>
              </a:rPr>
              <a:t>Trastuzumab</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pPr lvl="1"/>
            <a:r>
              <a:rPr lang="en-US" sz="2400" dirty="0" smtClean="0">
                <a:solidFill>
                  <a:schemeClr val="tx1"/>
                </a:solidFill>
                <a:latin typeface="Calibri" pitchFamily="34" charset="0"/>
                <a:cs typeface="Calibri" pitchFamily="34" charset="0"/>
              </a:rPr>
              <a:t>Dyspnea, increased </a:t>
            </a:r>
            <a:r>
              <a:rPr lang="en-US" sz="2400" dirty="0">
                <a:solidFill>
                  <a:schemeClr val="tx1"/>
                </a:solidFill>
                <a:latin typeface="Calibri" pitchFamily="34" charset="0"/>
                <a:cs typeface="Calibri" pitchFamily="34" charset="0"/>
              </a:rPr>
              <a:t>cough, peripheral </a:t>
            </a:r>
            <a:r>
              <a:rPr lang="en-US" sz="2400" dirty="0" smtClean="0">
                <a:solidFill>
                  <a:schemeClr val="tx1"/>
                </a:solidFill>
                <a:latin typeface="Calibri" pitchFamily="34" charset="0"/>
                <a:cs typeface="Calibri" pitchFamily="34" charset="0"/>
              </a:rPr>
              <a:t>edema, </a:t>
            </a:r>
            <a:r>
              <a:rPr lang="en-US" sz="2400" dirty="0">
                <a:solidFill>
                  <a:schemeClr val="tx1"/>
                </a:solidFill>
                <a:latin typeface="Calibri" pitchFamily="34" charset="0"/>
                <a:cs typeface="Calibri" pitchFamily="34" charset="0"/>
              </a:rPr>
              <a:t>and reduced </a:t>
            </a:r>
            <a:r>
              <a:rPr lang="en-US" sz="2400" dirty="0" smtClean="0">
                <a:solidFill>
                  <a:schemeClr val="tx1"/>
                </a:solidFill>
                <a:latin typeface="Calibri" pitchFamily="34" charset="0"/>
                <a:cs typeface="Calibri" pitchFamily="34" charset="0"/>
              </a:rPr>
              <a:t>ejection fraction</a:t>
            </a:r>
          </a:p>
          <a:p>
            <a:pPr lvl="1"/>
            <a:r>
              <a:rPr lang="en-US" sz="2400" dirty="0">
                <a:solidFill>
                  <a:schemeClr val="tx1"/>
                </a:solidFill>
                <a:latin typeface="Calibri" pitchFamily="34" charset="0"/>
                <a:cs typeface="Calibri" pitchFamily="34" charset="0"/>
              </a:rPr>
              <a:t>direct and not dependent on cumulative </a:t>
            </a:r>
            <a:r>
              <a:rPr lang="en-US" sz="2400" dirty="0" smtClean="0">
                <a:solidFill>
                  <a:schemeClr val="tx1"/>
                </a:solidFill>
                <a:latin typeface="Calibri" pitchFamily="34" charset="0"/>
                <a:cs typeface="Calibri" pitchFamily="34" charset="0"/>
              </a:rPr>
              <a:t>dose or </a:t>
            </a:r>
            <a:r>
              <a:rPr lang="en-US" sz="2400" dirty="0">
                <a:solidFill>
                  <a:schemeClr val="tx1"/>
                </a:solidFill>
                <a:latin typeface="Calibri" pitchFamily="34" charset="0"/>
                <a:cs typeface="Calibri" pitchFamily="34" charset="0"/>
              </a:rPr>
              <a:t>treatment </a:t>
            </a:r>
            <a:r>
              <a:rPr lang="en-US" sz="2400" dirty="0" smtClean="0">
                <a:solidFill>
                  <a:schemeClr val="tx1"/>
                </a:solidFill>
                <a:latin typeface="Calibri" pitchFamily="34" charset="0"/>
                <a:cs typeface="Calibri" pitchFamily="34" charset="0"/>
              </a:rPr>
              <a:t>duration</a:t>
            </a:r>
          </a:p>
          <a:p>
            <a:r>
              <a:rPr lang="en-US" sz="2400" b="1" dirty="0">
                <a:solidFill>
                  <a:schemeClr val="tx1"/>
                </a:solidFill>
                <a:latin typeface="Calibri" pitchFamily="34" charset="0"/>
                <a:cs typeface="Calibri" pitchFamily="34" charset="0"/>
              </a:rPr>
              <a:t>Arrhythmias</a:t>
            </a:r>
          </a:p>
          <a:p>
            <a:pPr lvl="1"/>
            <a:r>
              <a:rPr lang="en-US" sz="2400" dirty="0">
                <a:solidFill>
                  <a:schemeClr val="tx1"/>
                </a:solidFill>
                <a:latin typeface="Calibri" pitchFamily="34" charset="0"/>
                <a:cs typeface="Calibri" pitchFamily="34" charset="0"/>
              </a:rPr>
              <a:t>Doxorubicin </a:t>
            </a:r>
          </a:p>
          <a:p>
            <a:pPr lvl="1"/>
            <a:r>
              <a:rPr lang="en-US" sz="2400" dirty="0">
                <a:solidFill>
                  <a:schemeClr val="tx1"/>
                </a:solidFill>
                <a:latin typeface="Calibri" pitchFamily="34" charset="0"/>
                <a:cs typeface="Calibri" pitchFamily="34" charset="0"/>
              </a:rPr>
              <a:t>Paclitaxel</a:t>
            </a:r>
          </a:p>
          <a:p>
            <a:pPr lvl="1"/>
            <a:r>
              <a:rPr lang="en-US" sz="2400" dirty="0" err="1">
                <a:solidFill>
                  <a:schemeClr val="tx1"/>
                </a:solidFill>
                <a:latin typeface="Calibri" pitchFamily="34" charset="0"/>
                <a:cs typeface="Calibri" pitchFamily="34" charset="0"/>
              </a:rPr>
              <a:t>Dasatinib</a:t>
            </a:r>
            <a:r>
              <a:rPr lang="en-US" sz="2400" dirty="0">
                <a:solidFill>
                  <a:schemeClr val="tx1"/>
                </a:solidFill>
                <a:latin typeface="Calibri" pitchFamily="34" charset="0"/>
                <a:cs typeface="Calibri" pitchFamily="34" charset="0"/>
              </a:rPr>
              <a:t>, </a:t>
            </a:r>
            <a:r>
              <a:rPr lang="en-US" sz="2400" dirty="0" err="1">
                <a:solidFill>
                  <a:schemeClr val="tx1"/>
                </a:solidFill>
                <a:latin typeface="Calibri" pitchFamily="34" charset="0"/>
                <a:cs typeface="Calibri" pitchFamily="34" charset="0"/>
              </a:rPr>
              <a:t>nilotinib</a:t>
            </a:r>
            <a:r>
              <a:rPr lang="en-US" sz="2400" dirty="0">
                <a:solidFill>
                  <a:schemeClr val="tx1"/>
                </a:solidFill>
                <a:latin typeface="Calibri" pitchFamily="34" charset="0"/>
                <a:cs typeface="Calibri" pitchFamily="34" charset="0"/>
              </a:rPr>
              <a:t>, </a:t>
            </a:r>
            <a:r>
              <a:rPr lang="en-US" sz="2400" dirty="0" err="1">
                <a:solidFill>
                  <a:schemeClr val="tx1"/>
                </a:solidFill>
                <a:latin typeface="Calibri" pitchFamily="34" charset="0"/>
                <a:cs typeface="Calibri" pitchFamily="34" charset="0"/>
              </a:rPr>
              <a:t>lapatinib</a:t>
            </a:r>
            <a:r>
              <a:rPr lang="en-US" sz="2400" dirty="0">
                <a:solidFill>
                  <a:schemeClr val="tx1"/>
                </a:solidFill>
                <a:latin typeface="Calibri" pitchFamily="34" charset="0"/>
                <a:cs typeface="Calibri" pitchFamily="34" charset="0"/>
              </a:rPr>
              <a:t>, </a:t>
            </a:r>
            <a:r>
              <a:rPr lang="en-US" sz="2400" dirty="0" err="1">
                <a:solidFill>
                  <a:schemeClr val="tx1"/>
                </a:solidFill>
                <a:latin typeface="Calibri" pitchFamily="34" charset="0"/>
                <a:cs typeface="Calibri" pitchFamily="34" charset="0"/>
              </a:rPr>
              <a:t>pazopanib</a:t>
            </a:r>
            <a:r>
              <a:rPr lang="en-US" sz="2400" dirty="0">
                <a:solidFill>
                  <a:schemeClr val="tx1"/>
                </a:solidFill>
                <a:latin typeface="Calibri" pitchFamily="34" charset="0"/>
                <a:cs typeface="Calibri" pitchFamily="34" charset="0"/>
              </a:rPr>
              <a:t>, and </a:t>
            </a:r>
            <a:r>
              <a:rPr lang="en-US" sz="2400" dirty="0" err="1">
                <a:solidFill>
                  <a:schemeClr val="tx1"/>
                </a:solidFill>
                <a:latin typeface="Calibri" pitchFamily="34" charset="0"/>
                <a:cs typeface="Calibri" pitchFamily="34" charset="0"/>
              </a:rPr>
              <a:t>sunitinib</a:t>
            </a:r>
            <a:endParaRPr lang="en-US" sz="2400" dirty="0">
              <a:solidFill>
                <a:schemeClr val="tx1"/>
              </a:solidFill>
              <a:latin typeface="Calibri" pitchFamily="34" charset="0"/>
              <a:cs typeface="Calibri" pitchFamily="34" charset="0"/>
            </a:endParaRPr>
          </a:p>
          <a:p>
            <a:r>
              <a:rPr lang="en-US" sz="2400" b="1" dirty="0">
                <a:solidFill>
                  <a:schemeClr val="tx1"/>
                </a:solidFill>
                <a:latin typeface="Calibri" pitchFamily="34" charset="0"/>
                <a:cs typeface="Calibri" pitchFamily="34" charset="0"/>
              </a:rPr>
              <a:t>Hypertension</a:t>
            </a:r>
          </a:p>
          <a:p>
            <a:pPr lvl="1"/>
            <a:r>
              <a:rPr lang="en-US" sz="2400" dirty="0" err="1">
                <a:solidFill>
                  <a:schemeClr val="tx1"/>
                </a:solidFill>
                <a:latin typeface="Calibri" pitchFamily="34" charset="0"/>
                <a:cs typeface="Calibri" pitchFamily="34" charset="0"/>
              </a:rPr>
              <a:t>Bevacizumab,sunitinib</a:t>
            </a:r>
            <a:r>
              <a:rPr lang="en-US" sz="2400" dirty="0">
                <a:solidFill>
                  <a:schemeClr val="tx1"/>
                </a:solidFill>
                <a:latin typeface="Calibri" pitchFamily="34" charset="0"/>
                <a:cs typeface="Calibri" pitchFamily="34" charset="0"/>
              </a:rPr>
              <a:t>, </a:t>
            </a:r>
            <a:r>
              <a:rPr lang="en-US" sz="2400" dirty="0" err="1">
                <a:solidFill>
                  <a:schemeClr val="tx1"/>
                </a:solidFill>
                <a:latin typeface="Calibri" pitchFamily="34" charset="0"/>
                <a:cs typeface="Calibri" pitchFamily="34" charset="0"/>
              </a:rPr>
              <a:t>sorafenib</a:t>
            </a:r>
            <a:r>
              <a:rPr lang="en-US" sz="2400" dirty="0">
                <a:solidFill>
                  <a:schemeClr val="tx1"/>
                </a:solidFill>
                <a:latin typeface="Calibri" pitchFamily="34" charset="0"/>
                <a:cs typeface="Calibri" pitchFamily="34" charset="0"/>
              </a:rPr>
              <a:t>, and </a:t>
            </a:r>
            <a:r>
              <a:rPr lang="en-US" sz="2400" dirty="0" err="1">
                <a:solidFill>
                  <a:schemeClr val="tx1"/>
                </a:solidFill>
                <a:latin typeface="Calibri" pitchFamily="34" charset="0"/>
                <a:cs typeface="Calibri" pitchFamily="34" charset="0"/>
              </a:rPr>
              <a:t>pazopanib</a:t>
            </a:r>
            <a:endParaRPr lang="en-US" sz="2400" dirty="0">
              <a:solidFill>
                <a:schemeClr val="tx1"/>
              </a:solidFill>
              <a:latin typeface="Calibri" pitchFamily="34" charset="0"/>
              <a:cs typeface="Calibri" pitchFamily="34" charset="0"/>
            </a:endParaRPr>
          </a:p>
          <a:p>
            <a:pPr lvl="1"/>
            <a:endParaRPr lang="en-US" dirty="0" smtClean="0"/>
          </a:p>
          <a:p>
            <a:pPr lvl="1"/>
            <a:endParaRPr lang="en-US" dirty="0"/>
          </a:p>
        </p:txBody>
      </p:sp>
    </p:spTree>
    <p:extLst>
      <p:ext uri="{BB962C8B-B14F-4D97-AF65-F5344CB8AC3E}">
        <p14:creationId xmlns:p14="http://schemas.microsoft.com/office/powerpoint/2010/main" val="2682085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Nephrotoxicity</a:t>
            </a:r>
          </a:p>
        </p:txBody>
      </p:sp>
      <p:sp>
        <p:nvSpPr>
          <p:cNvPr id="3" name="Content Placeholder 2"/>
          <p:cNvSpPr>
            <a:spLocks noGrp="1"/>
          </p:cNvSpPr>
          <p:nvPr>
            <p:ph idx="1"/>
          </p:nvPr>
        </p:nvSpPr>
        <p:spPr/>
        <p:txBody>
          <a:bodyPr/>
          <a:lstStyle/>
          <a:p>
            <a:r>
              <a:rPr lang="en-US" sz="2400" dirty="0" err="1">
                <a:solidFill>
                  <a:schemeClr val="tx1"/>
                </a:solidFill>
                <a:latin typeface="Calibri" pitchFamily="34" charset="0"/>
                <a:cs typeface="Calibri" pitchFamily="34" charset="0"/>
              </a:rPr>
              <a:t>Cisplatin</a:t>
            </a:r>
            <a:r>
              <a:rPr lang="en-US" sz="2400" dirty="0">
                <a:solidFill>
                  <a:schemeClr val="tx1"/>
                </a:solidFill>
                <a:latin typeface="Calibri" pitchFamily="34" charset="0"/>
                <a:cs typeface="Calibri" pitchFamily="34" charset="0"/>
              </a:rPr>
              <a:t>, a platinum heavy-metal </a:t>
            </a:r>
            <a:r>
              <a:rPr lang="en-US" sz="2400" dirty="0" smtClean="0">
                <a:solidFill>
                  <a:schemeClr val="tx1"/>
                </a:solidFill>
                <a:latin typeface="Calibri" pitchFamily="34" charset="0"/>
                <a:cs typeface="Calibri" pitchFamily="34" charset="0"/>
              </a:rPr>
              <a:t>complex</a:t>
            </a:r>
          </a:p>
          <a:p>
            <a:pPr lvl="1"/>
            <a:r>
              <a:rPr lang="en-US" sz="2400" dirty="0" smtClean="0">
                <a:solidFill>
                  <a:schemeClr val="tx1"/>
                </a:solidFill>
                <a:latin typeface="Calibri" pitchFamily="34" charset="0"/>
                <a:cs typeface="Calibri" pitchFamily="34" charset="0"/>
              </a:rPr>
              <a:t>Dose limiting toxicity</a:t>
            </a:r>
          </a:p>
          <a:p>
            <a:pPr lvl="1"/>
            <a:r>
              <a:rPr lang="en-US" sz="2400" dirty="0" smtClean="0">
                <a:solidFill>
                  <a:schemeClr val="tx1"/>
                </a:solidFill>
                <a:latin typeface="Calibri" pitchFamily="34" charset="0"/>
                <a:cs typeface="Calibri" pitchFamily="34" charset="0"/>
              </a:rPr>
              <a:t>Acute renal failure</a:t>
            </a:r>
          </a:p>
          <a:p>
            <a:pPr lvl="1"/>
            <a:r>
              <a:rPr lang="en-US" sz="2400" dirty="0" smtClean="0">
                <a:solidFill>
                  <a:schemeClr val="tx1"/>
                </a:solidFill>
                <a:latin typeface="Calibri" pitchFamily="34" charset="0"/>
                <a:cs typeface="Calibri" pitchFamily="34" charset="0"/>
              </a:rPr>
              <a:t>Tubular </a:t>
            </a:r>
            <a:r>
              <a:rPr lang="en-US" sz="2400" dirty="0">
                <a:solidFill>
                  <a:schemeClr val="tx1"/>
                </a:solidFill>
                <a:latin typeface="Calibri" pitchFamily="34" charset="0"/>
                <a:cs typeface="Calibri" pitchFamily="34" charset="0"/>
              </a:rPr>
              <a:t>dysfunction and </a:t>
            </a:r>
            <a:r>
              <a:rPr lang="en-US" sz="2400" dirty="0" smtClean="0">
                <a:solidFill>
                  <a:schemeClr val="tx1"/>
                </a:solidFill>
                <a:latin typeface="Calibri" pitchFamily="34" charset="0"/>
                <a:cs typeface="Calibri" pitchFamily="34" charset="0"/>
              </a:rPr>
              <a:t>decreased GFR</a:t>
            </a:r>
          </a:p>
          <a:p>
            <a:pPr lvl="2"/>
            <a:r>
              <a:rPr lang="en-US" dirty="0" smtClean="0">
                <a:solidFill>
                  <a:schemeClr val="tx1"/>
                </a:solidFill>
                <a:latin typeface="Calibri" pitchFamily="34" charset="0"/>
                <a:cs typeface="Calibri" pitchFamily="34" charset="0"/>
              </a:rPr>
              <a:t>Proximal </a:t>
            </a:r>
            <a:r>
              <a:rPr lang="en-US" dirty="0">
                <a:solidFill>
                  <a:schemeClr val="tx1"/>
                </a:solidFill>
                <a:latin typeface="Calibri" pitchFamily="34" charset="0"/>
                <a:cs typeface="Calibri" pitchFamily="34" charset="0"/>
              </a:rPr>
              <a:t>tubular dysfunction </a:t>
            </a:r>
            <a:r>
              <a:rPr lang="en-US" dirty="0" smtClean="0">
                <a:solidFill>
                  <a:schemeClr val="tx1"/>
                </a:solidFill>
                <a:latin typeface="Calibri" pitchFamily="34" charset="0"/>
                <a:cs typeface="Calibri" pitchFamily="34" charset="0"/>
              </a:rPr>
              <a:t> causes urinary </a:t>
            </a:r>
            <a:r>
              <a:rPr lang="en-US" dirty="0">
                <a:solidFill>
                  <a:schemeClr val="tx1"/>
                </a:solidFill>
                <a:latin typeface="Calibri" pitchFamily="34" charset="0"/>
                <a:cs typeface="Calibri" pitchFamily="34" charset="0"/>
              </a:rPr>
              <a:t>excretion of protein </a:t>
            </a:r>
            <a:r>
              <a:rPr lang="en-US" dirty="0" smtClean="0">
                <a:solidFill>
                  <a:schemeClr val="tx1"/>
                </a:solidFill>
                <a:latin typeface="Calibri" pitchFamily="34" charset="0"/>
                <a:cs typeface="Calibri" pitchFamily="34" charset="0"/>
              </a:rPr>
              <a:t>and magnesium </a:t>
            </a:r>
            <a:r>
              <a:rPr lang="en-US" dirty="0">
                <a:solidFill>
                  <a:schemeClr val="tx1"/>
                </a:solidFill>
                <a:latin typeface="Calibri" pitchFamily="34" charset="0"/>
                <a:cs typeface="Calibri" pitchFamily="34" charset="0"/>
              </a:rPr>
              <a:t>as well as decreased reabsorption of salt and </a:t>
            </a:r>
            <a:r>
              <a:rPr lang="en-US" dirty="0" smtClean="0">
                <a:solidFill>
                  <a:schemeClr val="tx1"/>
                </a:solidFill>
                <a:latin typeface="Calibri" pitchFamily="34" charset="0"/>
                <a:cs typeface="Calibri" pitchFamily="34" charset="0"/>
              </a:rPr>
              <a:t>water</a:t>
            </a:r>
          </a:p>
          <a:p>
            <a:pPr lvl="2"/>
            <a:r>
              <a:rPr lang="en-US" dirty="0" err="1" smtClean="0">
                <a:solidFill>
                  <a:schemeClr val="tx1"/>
                </a:solidFill>
                <a:latin typeface="Calibri" pitchFamily="34" charset="0"/>
                <a:cs typeface="Calibri" pitchFamily="34" charset="0"/>
              </a:rPr>
              <a:t>Hypomagnesemia</a:t>
            </a:r>
            <a:r>
              <a:rPr lang="en-US" dirty="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hypocalcemia</a:t>
            </a:r>
            <a:r>
              <a:rPr lang="en-US" dirty="0">
                <a:solidFill>
                  <a:schemeClr val="tx1"/>
                </a:solidFill>
                <a:latin typeface="Calibri" pitchFamily="34" charset="0"/>
                <a:cs typeface="Calibri" pitchFamily="34" charset="0"/>
              </a:rPr>
              <a:t>, </a:t>
            </a:r>
            <a:r>
              <a:rPr lang="en-US" dirty="0" err="1">
                <a:solidFill>
                  <a:schemeClr val="tx1"/>
                </a:solidFill>
                <a:latin typeface="Calibri" pitchFamily="34" charset="0"/>
                <a:cs typeface="Calibri" pitchFamily="34" charset="0"/>
              </a:rPr>
              <a:t>hyponatremia</a:t>
            </a:r>
            <a:r>
              <a:rPr lang="en-US" dirty="0">
                <a:solidFill>
                  <a:schemeClr val="tx1"/>
                </a:solidFill>
                <a:latin typeface="Calibri" pitchFamily="34" charset="0"/>
                <a:cs typeface="Calibri" pitchFamily="34" charset="0"/>
              </a:rPr>
              <a:t>, and </a:t>
            </a:r>
            <a:r>
              <a:rPr lang="en-US" dirty="0" smtClean="0">
                <a:solidFill>
                  <a:schemeClr val="tx1"/>
                </a:solidFill>
                <a:latin typeface="Calibri" pitchFamily="34" charset="0"/>
                <a:cs typeface="Calibri" pitchFamily="34" charset="0"/>
              </a:rPr>
              <a:t>hypokalemia</a:t>
            </a:r>
          </a:p>
          <a:p>
            <a:pPr lvl="1"/>
            <a:r>
              <a:rPr lang="en-US" sz="2400" dirty="0" smtClean="0">
                <a:solidFill>
                  <a:schemeClr val="tx1"/>
                </a:solidFill>
                <a:latin typeface="Calibri" pitchFamily="34" charset="0"/>
                <a:cs typeface="Calibri" pitchFamily="34" charset="0"/>
              </a:rPr>
              <a:t>Chronic renal failure</a:t>
            </a:r>
            <a:endParaRPr lang="en-US"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318391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t>Prevention </a:t>
            </a:r>
            <a:endParaRPr lang="en-US" dirty="0"/>
          </a:p>
        </p:txBody>
      </p:sp>
      <p:sp>
        <p:nvSpPr>
          <p:cNvPr id="3" name="Content Placeholder 2"/>
          <p:cNvSpPr>
            <a:spLocks noGrp="1"/>
          </p:cNvSpPr>
          <p:nvPr>
            <p:ph idx="1"/>
          </p:nvPr>
        </p:nvSpPr>
        <p:spPr>
          <a:xfrm>
            <a:off x="457200" y="1371600"/>
            <a:ext cx="8229600" cy="4754563"/>
          </a:xfrm>
        </p:spPr>
        <p:txBody>
          <a:bodyPr/>
          <a:lstStyle/>
          <a:p>
            <a:r>
              <a:rPr lang="en-US" sz="2200" dirty="0" smtClean="0">
                <a:solidFill>
                  <a:schemeClr val="tx1"/>
                </a:solidFill>
                <a:latin typeface="Calibri" pitchFamily="34" charset="0"/>
                <a:cs typeface="Calibri" pitchFamily="34" charset="0"/>
              </a:rPr>
              <a:t>Hydration </a:t>
            </a:r>
            <a:r>
              <a:rPr lang="en-US" sz="2200" dirty="0">
                <a:solidFill>
                  <a:schemeClr val="tx1"/>
                </a:solidFill>
                <a:latin typeface="Calibri" pitchFamily="34" charset="0"/>
                <a:cs typeface="Calibri" pitchFamily="34" charset="0"/>
              </a:rPr>
              <a:t>with </a:t>
            </a:r>
            <a:r>
              <a:rPr lang="en-US" sz="2200" dirty="0" smtClean="0">
                <a:solidFill>
                  <a:schemeClr val="tx1"/>
                </a:solidFill>
                <a:latin typeface="Calibri" pitchFamily="34" charset="0"/>
                <a:cs typeface="Calibri" pitchFamily="34" charset="0"/>
              </a:rPr>
              <a:t>saline</a:t>
            </a:r>
          </a:p>
          <a:p>
            <a:pPr lvl="1"/>
            <a:r>
              <a:rPr lang="en-US" sz="2200" dirty="0">
                <a:solidFill>
                  <a:schemeClr val="tx1"/>
                </a:solidFill>
                <a:latin typeface="Calibri" pitchFamily="34" charset="0"/>
                <a:cs typeface="Calibri" pitchFamily="34" charset="0"/>
              </a:rPr>
              <a:t>2 to 3 </a:t>
            </a:r>
            <a:r>
              <a:rPr lang="en-US" sz="2200" dirty="0" smtClean="0">
                <a:solidFill>
                  <a:schemeClr val="tx1"/>
                </a:solidFill>
                <a:latin typeface="Calibri" pitchFamily="34" charset="0"/>
                <a:cs typeface="Calibri" pitchFamily="34" charset="0"/>
              </a:rPr>
              <a:t>L of </a:t>
            </a:r>
            <a:r>
              <a:rPr lang="en-US" sz="2200" dirty="0">
                <a:solidFill>
                  <a:schemeClr val="tx1"/>
                </a:solidFill>
                <a:latin typeface="Calibri" pitchFamily="34" charset="0"/>
                <a:cs typeface="Calibri" pitchFamily="34" charset="0"/>
              </a:rPr>
              <a:t>normal saline during 8 to 12 hours to maintain a urine </a:t>
            </a:r>
            <a:r>
              <a:rPr lang="en-US" sz="2200" dirty="0" smtClean="0">
                <a:solidFill>
                  <a:schemeClr val="tx1"/>
                </a:solidFill>
                <a:latin typeface="Calibri" pitchFamily="34" charset="0"/>
                <a:cs typeface="Calibri" pitchFamily="34" charset="0"/>
              </a:rPr>
              <a:t>output of </a:t>
            </a:r>
            <a:r>
              <a:rPr lang="en-US" sz="2200" dirty="0">
                <a:solidFill>
                  <a:schemeClr val="tx1"/>
                </a:solidFill>
                <a:latin typeface="Calibri" pitchFamily="34" charset="0"/>
                <a:cs typeface="Calibri" pitchFamily="34" charset="0"/>
              </a:rPr>
              <a:t>100 to 200 </a:t>
            </a:r>
            <a:r>
              <a:rPr lang="en-US" sz="2200" dirty="0" smtClean="0">
                <a:solidFill>
                  <a:schemeClr val="tx1"/>
                </a:solidFill>
                <a:latin typeface="Calibri" pitchFamily="34" charset="0"/>
                <a:cs typeface="Calibri" pitchFamily="34" charset="0"/>
              </a:rPr>
              <a:t>mL/</a:t>
            </a:r>
            <a:r>
              <a:rPr lang="en-US" sz="2200" dirty="0" err="1" smtClean="0">
                <a:solidFill>
                  <a:schemeClr val="tx1"/>
                </a:solidFill>
                <a:latin typeface="Calibri" pitchFamily="34" charset="0"/>
                <a:cs typeface="Calibri" pitchFamily="34" charset="0"/>
              </a:rPr>
              <a:t>hr</a:t>
            </a:r>
            <a:r>
              <a:rPr lang="en-US" sz="2200" dirty="0" smtClean="0">
                <a:solidFill>
                  <a:schemeClr val="tx1"/>
                </a:solidFill>
                <a:latin typeface="Calibri" pitchFamily="34" charset="0"/>
                <a:cs typeface="Calibri" pitchFamily="34" charset="0"/>
              </a:rPr>
              <a:t> </a:t>
            </a:r>
            <a:r>
              <a:rPr lang="en-US" sz="2200" dirty="0">
                <a:solidFill>
                  <a:schemeClr val="tx1"/>
                </a:solidFill>
                <a:latin typeface="Calibri" pitchFamily="34" charset="0"/>
                <a:cs typeface="Calibri" pitchFamily="34" charset="0"/>
              </a:rPr>
              <a:t>for at least 6 hours after treatment </a:t>
            </a:r>
            <a:endParaRPr lang="en-US" sz="2200" dirty="0" smtClean="0">
              <a:solidFill>
                <a:schemeClr val="tx1"/>
              </a:solidFill>
              <a:latin typeface="Calibri" pitchFamily="34" charset="0"/>
              <a:cs typeface="Calibri" pitchFamily="34" charset="0"/>
            </a:endParaRPr>
          </a:p>
          <a:p>
            <a:r>
              <a:rPr lang="en-US" sz="2200" dirty="0" smtClean="0">
                <a:solidFill>
                  <a:schemeClr val="tx1"/>
                </a:solidFill>
                <a:latin typeface="Calibri" pitchFamily="34" charset="0"/>
                <a:cs typeface="Calibri" pitchFamily="34" charset="0"/>
              </a:rPr>
              <a:t>Prophylactic magnesium</a:t>
            </a:r>
          </a:p>
          <a:p>
            <a:pPr lvl="1"/>
            <a:r>
              <a:rPr lang="en-US" sz="2200" dirty="0">
                <a:solidFill>
                  <a:schemeClr val="tx1"/>
                </a:solidFill>
                <a:latin typeface="Calibri" pitchFamily="34" charset="0"/>
                <a:cs typeface="Calibri" pitchFamily="34" charset="0"/>
              </a:rPr>
              <a:t>16 </a:t>
            </a:r>
            <a:r>
              <a:rPr lang="en-US" sz="2200" dirty="0" err="1">
                <a:solidFill>
                  <a:schemeClr val="tx1"/>
                </a:solidFill>
                <a:latin typeface="Calibri" pitchFamily="34" charset="0"/>
                <a:cs typeface="Calibri" pitchFamily="34" charset="0"/>
              </a:rPr>
              <a:t>mEq</a:t>
            </a:r>
            <a:r>
              <a:rPr lang="en-US" sz="2200" dirty="0">
                <a:solidFill>
                  <a:schemeClr val="tx1"/>
                </a:solidFill>
                <a:latin typeface="Calibri" pitchFamily="34" charset="0"/>
                <a:cs typeface="Calibri" pitchFamily="34" charset="0"/>
              </a:rPr>
              <a:t> IV daily during a 5-day </a:t>
            </a:r>
            <a:r>
              <a:rPr lang="en-US" sz="2200" dirty="0" smtClean="0">
                <a:solidFill>
                  <a:schemeClr val="tx1"/>
                </a:solidFill>
                <a:latin typeface="Calibri" pitchFamily="34" charset="0"/>
                <a:cs typeface="Calibri" pitchFamily="34" charset="0"/>
              </a:rPr>
              <a:t>course of </a:t>
            </a:r>
            <a:r>
              <a:rPr lang="en-US" sz="2200" dirty="0" err="1">
                <a:solidFill>
                  <a:schemeClr val="tx1"/>
                </a:solidFill>
                <a:latin typeface="Calibri" pitchFamily="34" charset="0"/>
                <a:cs typeface="Calibri" pitchFamily="34" charset="0"/>
              </a:rPr>
              <a:t>cisplatin</a:t>
            </a:r>
            <a:r>
              <a:rPr lang="en-US" sz="2200" dirty="0">
                <a:solidFill>
                  <a:schemeClr val="tx1"/>
                </a:solidFill>
                <a:latin typeface="Calibri" pitchFamily="34" charset="0"/>
                <a:cs typeface="Calibri" pitchFamily="34" charset="0"/>
              </a:rPr>
              <a:t> followed by 60 </a:t>
            </a:r>
            <a:r>
              <a:rPr lang="en-US" sz="2200" dirty="0" err="1">
                <a:solidFill>
                  <a:schemeClr val="tx1"/>
                </a:solidFill>
                <a:latin typeface="Calibri" pitchFamily="34" charset="0"/>
                <a:cs typeface="Calibri" pitchFamily="34" charset="0"/>
              </a:rPr>
              <a:t>mEq</a:t>
            </a:r>
            <a:r>
              <a:rPr lang="en-US" sz="2200" dirty="0">
                <a:solidFill>
                  <a:schemeClr val="tx1"/>
                </a:solidFill>
                <a:latin typeface="Calibri" pitchFamily="34" charset="0"/>
                <a:cs typeface="Calibri" pitchFamily="34" charset="0"/>
              </a:rPr>
              <a:t> orally (20 </a:t>
            </a:r>
            <a:r>
              <a:rPr lang="en-US" sz="2200" dirty="0" err="1">
                <a:solidFill>
                  <a:schemeClr val="tx1"/>
                </a:solidFill>
                <a:latin typeface="Calibri" pitchFamily="34" charset="0"/>
                <a:cs typeface="Calibri" pitchFamily="34" charset="0"/>
              </a:rPr>
              <a:t>mEq</a:t>
            </a:r>
            <a:r>
              <a:rPr lang="en-US" sz="2200" dirty="0">
                <a:solidFill>
                  <a:schemeClr val="tx1"/>
                </a:solidFill>
                <a:latin typeface="Calibri" pitchFamily="34" charset="0"/>
                <a:cs typeface="Calibri" pitchFamily="34" charset="0"/>
              </a:rPr>
              <a:t> three times </a:t>
            </a:r>
            <a:r>
              <a:rPr lang="en-US" sz="2200" dirty="0" smtClean="0">
                <a:solidFill>
                  <a:schemeClr val="tx1"/>
                </a:solidFill>
                <a:latin typeface="Calibri" pitchFamily="34" charset="0"/>
                <a:cs typeface="Calibri" pitchFamily="34" charset="0"/>
              </a:rPr>
              <a:t>daily) between courses</a:t>
            </a:r>
          </a:p>
          <a:p>
            <a:r>
              <a:rPr lang="en-US" sz="2200" dirty="0" err="1">
                <a:solidFill>
                  <a:schemeClr val="tx1"/>
                </a:solidFill>
                <a:latin typeface="Calibri" pitchFamily="34" charset="0"/>
                <a:cs typeface="Calibri" pitchFamily="34" charset="0"/>
              </a:rPr>
              <a:t>Amifostine</a:t>
            </a:r>
            <a:endParaRPr lang="en-US" sz="2200" dirty="0">
              <a:solidFill>
                <a:schemeClr val="tx1"/>
              </a:solidFill>
              <a:latin typeface="Calibri" pitchFamily="34" charset="0"/>
              <a:cs typeface="Calibri" pitchFamily="34" charset="0"/>
            </a:endParaRPr>
          </a:p>
          <a:p>
            <a:pPr lvl="1"/>
            <a:r>
              <a:rPr lang="en-US" sz="2200" dirty="0">
                <a:solidFill>
                  <a:schemeClr val="tx1"/>
                </a:solidFill>
                <a:latin typeface="Calibri" pitchFamily="34" charset="0"/>
                <a:cs typeface="Calibri" pitchFamily="34" charset="0"/>
              </a:rPr>
              <a:t>scavenges the free radicals</a:t>
            </a:r>
          </a:p>
          <a:p>
            <a:pPr lvl="1"/>
            <a:r>
              <a:rPr lang="en-US" sz="2200" dirty="0">
                <a:solidFill>
                  <a:schemeClr val="tx1"/>
                </a:solidFill>
                <a:latin typeface="Calibri" pitchFamily="34" charset="0"/>
                <a:cs typeface="Calibri" pitchFamily="34" charset="0"/>
              </a:rPr>
              <a:t>910 mg/m</a:t>
            </a:r>
            <a:r>
              <a:rPr lang="en-US" sz="2200" baseline="30000" dirty="0">
                <a:solidFill>
                  <a:schemeClr val="tx1"/>
                </a:solidFill>
                <a:latin typeface="Calibri" pitchFamily="34" charset="0"/>
                <a:cs typeface="Calibri" pitchFamily="34" charset="0"/>
              </a:rPr>
              <a:t>2</a:t>
            </a:r>
            <a:r>
              <a:rPr lang="en-US" sz="2200" dirty="0">
                <a:solidFill>
                  <a:schemeClr val="tx1"/>
                </a:solidFill>
                <a:latin typeface="Calibri" pitchFamily="34" charset="0"/>
                <a:cs typeface="Calibri" pitchFamily="34" charset="0"/>
              </a:rPr>
              <a:t> , once daily as a 15-minute IV infusion, 30 minutes before chemotherapy</a:t>
            </a:r>
          </a:p>
          <a:p>
            <a:pPr lvl="1"/>
            <a:r>
              <a:rPr lang="en-US" sz="2200" dirty="0">
                <a:solidFill>
                  <a:schemeClr val="tx1"/>
                </a:solidFill>
                <a:latin typeface="Calibri" pitchFamily="34" charset="0"/>
                <a:cs typeface="Calibri" pitchFamily="34" charset="0"/>
              </a:rPr>
              <a:t>Can cause significant hypotension</a:t>
            </a:r>
          </a:p>
          <a:p>
            <a:r>
              <a:rPr lang="en-US" sz="2200" dirty="0">
                <a:solidFill>
                  <a:schemeClr val="tx1"/>
                </a:solidFill>
                <a:latin typeface="Calibri" pitchFamily="34" charset="0"/>
                <a:cs typeface="Calibri" pitchFamily="34" charset="0"/>
              </a:rPr>
              <a:t>Dose reduction in decreased GFR</a:t>
            </a:r>
          </a:p>
          <a:p>
            <a:pPr lvl="1"/>
            <a:endParaRPr lang="en-US" dirty="0"/>
          </a:p>
        </p:txBody>
      </p:sp>
    </p:spTree>
    <p:extLst>
      <p:ext uri="{BB962C8B-B14F-4D97-AF65-F5344CB8AC3E}">
        <p14:creationId xmlns:p14="http://schemas.microsoft.com/office/powerpoint/2010/main" val="2495068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Proteinuria</a:t>
            </a:r>
          </a:p>
        </p:txBody>
      </p:sp>
      <p:sp>
        <p:nvSpPr>
          <p:cNvPr id="3" name="Content Placeholder 2"/>
          <p:cNvSpPr>
            <a:spLocks noGrp="1"/>
          </p:cNvSpPr>
          <p:nvPr>
            <p:ph idx="1"/>
          </p:nvPr>
        </p:nvSpPr>
        <p:spPr/>
        <p:txBody>
          <a:bodyPr/>
          <a:lstStyle/>
          <a:p>
            <a:r>
              <a:rPr lang="en-US" sz="2400" b="1" dirty="0" err="1">
                <a:solidFill>
                  <a:schemeClr val="tx1"/>
                </a:solidFill>
                <a:latin typeface="Calibri" pitchFamily="34" charset="0"/>
                <a:cs typeface="Calibri" pitchFamily="34" charset="0"/>
              </a:rPr>
              <a:t>Bevacizumab</a:t>
            </a:r>
            <a:r>
              <a:rPr lang="en-US" sz="2400" dirty="0">
                <a:solidFill>
                  <a:schemeClr val="tx1"/>
                </a:solidFill>
                <a:latin typeface="Calibri" pitchFamily="34" charset="0"/>
                <a:cs typeface="Calibri" pitchFamily="34" charset="0"/>
              </a:rPr>
              <a:t>, an anti-VEGP monoclonal </a:t>
            </a:r>
            <a:r>
              <a:rPr lang="en-US" sz="2400" dirty="0" smtClean="0">
                <a:solidFill>
                  <a:schemeClr val="tx1"/>
                </a:solidFill>
                <a:latin typeface="Calibri" pitchFamily="34" charset="0"/>
                <a:cs typeface="Calibri" pitchFamily="34" charset="0"/>
              </a:rPr>
              <a:t>antibody</a:t>
            </a:r>
          </a:p>
          <a:p>
            <a:pPr lvl="1"/>
            <a:r>
              <a:rPr lang="en-US" sz="2400" dirty="0" smtClean="0">
                <a:solidFill>
                  <a:schemeClr val="tx1"/>
                </a:solidFill>
                <a:latin typeface="Calibri" pitchFamily="34" charset="0"/>
                <a:cs typeface="Calibri" pitchFamily="34" charset="0"/>
              </a:rPr>
              <a:t>Inhibition </a:t>
            </a:r>
            <a:r>
              <a:rPr lang="en-US" sz="2400" dirty="0">
                <a:solidFill>
                  <a:schemeClr val="tx1"/>
                </a:solidFill>
                <a:latin typeface="Calibri" pitchFamily="34" charset="0"/>
                <a:cs typeface="Calibri" pitchFamily="34" charset="0"/>
              </a:rPr>
              <a:t>of nitric oxide </a:t>
            </a:r>
            <a:r>
              <a:rPr lang="en-US" sz="2400" dirty="0" smtClean="0">
                <a:solidFill>
                  <a:schemeClr val="tx1"/>
                </a:solidFill>
                <a:latin typeface="Calibri" pitchFamily="34" charset="0"/>
                <a:cs typeface="Calibri" pitchFamily="34" charset="0"/>
              </a:rPr>
              <a:t>synthesis</a:t>
            </a:r>
          </a:p>
          <a:p>
            <a:pPr lvl="1"/>
            <a:r>
              <a:rPr lang="en-US" sz="2400" dirty="0" smtClean="0">
                <a:solidFill>
                  <a:schemeClr val="tx1"/>
                </a:solidFill>
                <a:latin typeface="Calibri" pitchFamily="34" charset="0"/>
                <a:cs typeface="Calibri" pitchFamily="34" charset="0"/>
              </a:rPr>
              <a:t>Lead </a:t>
            </a:r>
            <a:r>
              <a:rPr lang="en-US" sz="2400" dirty="0">
                <a:solidFill>
                  <a:schemeClr val="tx1"/>
                </a:solidFill>
                <a:latin typeface="Calibri" pitchFamily="34" charset="0"/>
                <a:cs typeface="Calibri" pitchFamily="34" charset="0"/>
              </a:rPr>
              <a:t>to an increase in peripheral resistance and </a:t>
            </a:r>
            <a:r>
              <a:rPr lang="en-US" sz="2400" dirty="0" smtClean="0">
                <a:solidFill>
                  <a:schemeClr val="tx1"/>
                </a:solidFill>
                <a:latin typeface="Calibri" pitchFamily="34" charset="0"/>
                <a:cs typeface="Calibri" pitchFamily="34" charset="0"/>
              </a:rPr>
              <a:t>endothelial dysfunction</a:t>
            </a:r>
            <a:endParaRPr lang="en-US" sz="2400" dirty="0">
              <a:solidFill>
                <a:schemeClr val="tx1"/>
              </a:solidFill>
              <a:latin typeface="Calibri" pitchFamily="34" charset="0"/>
              <a:cs typeface="Calibri" pitchFamily="34" charset="0"/>
            </a:endParaRPr>
          </a:p>
          <a:p>
            <a:pPr lvl="1"/>
            <a:r>
              <a:rPr lang="en-US" sz="2400" dirty="0">
                <a:solidFill>
                  <a:schemeClr val="tx1"/>
                </a:solidFill>
                <a:latin typeface="Calibri" pitchFamily="34" charset="0"/>
                <a:cs typeface="Calibri" pitchFamily="34" charset="0"/>
              </a:rPr>
              <a:t>Glomerular injury </a:t>
            </a:r>
            <a:r>
              <a:rPr lang="en-US" sz="2400" dirty="0" smtClean="0">
                <a:solidFill>
                  <a:schemeClr val="tx1"/>
                </a:solidFill>
                <a:latin typeface="Calibri" pitchFamily="34" charset="0"/>
                <a:cs typeface="Calibri" pitchFamily="34" charset="0"/>
              </a:rPr>
              <a:t>lead </a:t>
            </a:r>
            <a:r>
              <a:rPr lang="en-US" sz="2400" dirty="0">
                <a:solidFill>
                  <a:schemeClr val="tx1"/>
                </a:solidFill>
                <a:latin typeface="Calibri" pitchFamily="34" charset="0"/>
                <a:cs typeface="Calibri" pitchFamily="34" charset="0"/>
              </a:rPr>
              <a:t>to </a:t>
            </a:r>
            <a:r>
              <a:rPr lang="en-US" sz="2400" dirty="0" smtClean="0">
                <a:solidFill>
                  <a:schemeClr val="tx1"/>
                </a:solidFill>
                <a:latin typeface="Calibri" pitchFamily="34" charset="0"/>
                <a:cs typeface="Calibri" pitchFamily="34" charset="0"/>
              </a:rPr>
              <a:t>glomerulonephritis</a:t>
            </a:r>
          </a:p>
          <a:p>
            <a:pPr lvl="1"/>
            <a:endParaRPr lang="en-US" dirty="0"/>
          </a:p>
        </p:txBody>
      </p:sp>
    </p:spTree>
    <p:extLst>
      <p:ext uri="{BB962C8B-B14F-4D97-AF65-F5344CB8AC3E}">
        <p14:creationId xmlns:p14="http://schemas.microsoft.com/office/powerpoint/2010/main" val="3485214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Acute Tubular Obstruction</a:t>
            </a:r>
          </a:p>
        </p:txBody>
      </p:sp>
      <p:sp>
        <p:nvSpPr>
          <p:cNvPr id="3" name="Content Placeholder 2"/>
          <p:cNvSpPr>
            <a:spLocks noGrp="1"/>
          </p:cNvSpPr>
          <p:nvPr>
            <p:ph idx="1"/>
          </p:nvPr>
        </p:nvSpPr>
        <p:spPr/>
        <p:txBody>
          <a:bodyPr/>
          <a:lstStyle/>
          <a:p>
            <a:r>
              <a:rPr lang="en-US" sz="2400" b="1" dirty="0" smtClean="0">
                <a:solidFill>
                  <a:schemeClr val="tx1"/>
                </a:solidFill>
                <a:latin typeface="Calibri" pitchFamily="34" charset="0"/>
                <a:cs typeface="Calibri" pitchFamily="34" charset="0"/>
              </a:rPr>
              <a:t>Methotrexate</a:t>
            </a:r>
          </a:p>
          <a:p>
            <a:pPr lvl="1"/>
            <a:r>
              <a:rPr lang="en-US" sz="2400" dirty="0" smtClean="0">
                <a:solidFill>
                  <a:schemeClr val="tx1"/>
                </a:solidFill>
                <a:latin typeface="Calibri" pitchFamily="34" charset="0"/>
                <a:cs typeface="Calibri" pitchFamily="34" charset="0"/>
              </a:rPr>
              <a:t>Tubular precipitation (poorly </a:t>
            </a:r>
            <a:r>
              <a:rPr lang="en-US" sz="2400" dirty="0">
                <a:solidFill>
                  <a:schemeClr val="tx1"/>
                </a:solidFill>
                <a:latin typeface="Calibri" pitchFamily="34" charset="0"/>
                <a:cs typeface="Calibri" pitchFamily="34" charset="0"/>
              </a:rPr>
              <a:t>soluble at a pH less than </a:t>
            </a:r>
            <a:r>
              <a:rPr lang="en-US" sz="2400" dirty="0" smtClean="0">
                <a:solidFill>
                  <a:schemeClr val="tx1"/>
                </a:solidFill>
                <a:latin typeface="Calibri" pitchFamily="34" charset="0"/>
                <a:cs typeface="Calibri" pitchFamily="34" charset="0"/>
              </a:rPr>
              <a:t>7)</a:t>
            </a:r>
          </a:p>
          <a:p>
            <a:pPr lvl="1"/>
            <a:r>
              <a:rPr lang="en-US" sz="2400" dirty="0" smtClean="0">
                <a:solidFill>
                  <a:schemeClr val="tx1"/>
                </a:solidFill>
                <a:latin typeface="Calibri" pitchFamily="34" charset="0"/>
                <a:cs typeface="Calibri" pitchFamily="34" charset="0"/>
              </a:rPr>
              <a:t>Hydration </a:t>
            </a:r>
            <a:r>
              <a:rPr lang="en-US" sz="2400" dirty="0">
                <a:solidFill>
                  <a:schemeClr val="tx1"/>
                </a:solidFill>
                <a:latin typeface="Calibri" pitchFamily="34" charset="0"/>
                <a:cs typeface="Calibri" pitchFamily="34" charset="0"/>
              </a:rPr>
              <a:t>and brisk diuresis to produce urine output </a:t>
            </a:r>
            <a:r>
              <a:rPr lang="en-US" sz="2400" dirty="0" smtClean="0">
                <a:solidFill>
                  <a:schemeClr val="tx1"/>
                </a:solidFill>
                <a:latin typeface="Calibri" pitchFamily="34" charset="0"/>
                <a:cs typeface="Calibri" pitchFamily="34" charset="0"/>
              </a:rPr>
              <a:t>of 100 </a:t>
            </a:r>
            <a:r>
              <a:rPr lang="en-US" sz="2400" dirty="0">
                <a:solidFill>
                  <a:schemeClr val="tx1"/>
                </a:solidFill>
                <a:latin typeface="Calibri" pitchFamily="34" charset="0"/>
                <a:cs typeface="Calibri" pitchFamily="34" charset="0"/>
              </a:rPr>
              <a:t>to 200 mL/hour for at least 24 hours after administration</a:t>
            </a:r>
            <a:r>
              <a:rPr lang="en-US" sz="2400" dirty="0" smtClean="0">
                <a:solidFill>
                  <a:schemeClr val="tx1"/>
                </a:solidFill>
                <a:latin typeface="Calibri" pitchFamily="34" charset="0"/>
                <a:cs typeface="Calibri" pitchFamily="34" charset="0"/>
              </a:rPr>
              <a:t>.</a:t>
            </a:r>
          </a:p>
          <a:p>
            <a:pPr lvl="1"/>
            <a:r>
              <a:rPr lang="en-US" sz="2400" dirty="0" smtClean="0">
                <a:solidFill>
                  <a:schemeClr val="tx1"/>
                </a:solidFill>
                <a:latin typeface="Calibri" pitchFamily="34" charset="0"/>
                <a:cs typeface="Calibri" pitchFamily="34" charset="0"/>
              </a:rPr>
              <a:t>A urine </a:t>
            </a:r>
            <a:r>
              <a:rPr lang="en-US" sz="2400" dirty="0">
                <a:solidFill>
                  <a:schemeClr val="tx1"/>
                </a:solidFill>
                <a:latin typeface="Calibri" pitchFamily="34" charset="0"/>
                <a:cs typeface="Calibri" pitchFamily="34" charset="0"/>
              </a:rPr>
              <a:t>pH greater than 7.0 </a:t>
            </a:r>
            <a:r>
              <a:rPr lang="en-US" sz="2400" dirty="0" smtClean="0">
                <a:solidFill>
                  <a:schemeClr val="tx1"/>
                </a:solidFill>
                <a:latin typeface="Calibri" pitchFamily="34" charset="0"/>
                <a:cs typeface="Calibri" pitchFamily="34" charset="0"/>
              </a:rPr>
              <a:t>by administration of 25 </a:t>
            </a:r>
            <a:r>
              <a:rPr lang="en-US" sz="2400" dirty="0">
                <a:solidFill>
                  <a:schemeClr val="tx1"/>
                </a:solidFill>
                <a:latin typeface="Calibri" pitchFamily="34" charset="0"/>
                <a:cs typeface="Calibri" pitchFamily="34" charset="0"/>
              </a:rPr>
              <a:t>to 50 </a:t>
            </a:r>
            <a:r>
              <a:rPr lang="en-US" sz="2400" dirty="0" err="1">
                <a:solidFill>
                  <a:schemeClr val="tx1"/>
                </a:solidFill>
                <a:latin typeface="Calibri" pitchFamily="34" charset="0"/>
                <a:cs typeface="Calibri" pitchFamily="34" charset="0"/>
              </a:rPr>
              <a:t>mEq</a:t>
            </a:r>
            <a:r>
              <a:rPr lang="en-US" sz="2400" dirty="0">
                <a:solidFill>
                  <a:schemeClr val="tx1"/>
                </a:solidFill>
                <a:latin typeface="Calibri" pitchFamily="34" charset="0"/>
                <a:cs typeface="Calibri" pitchFamily="34" charset="0"/>
              </a:rPr>
              <a:t>/L sodium bicarbonate within the </a:t>
            </a:r>
            <a:r>
              <a:rPr lang="en-US" sz="2400" dirty="0" smtClean="0">
                <a:solidFill>
                  <a:schemeClr val="tx1"/>
                </a:solidFill>
                <a:latin typeface="Calibri" pitchFamily="34" charset="0"/>
                <a:cs typeface="Calibri" pitchFamily="34" charset="0"/>
              </a:rPr>
              <a:t>hydration fluid</a:t>
            </a:r>
            <a:r>
              <a:rPr lang="en-US" sz="2400" dirty="0">
                <a:solidFill>
                  <a:schemeClr val="tx1"/>
                </a:solidFill>
                <a:latin typeface="Calibri" pitchFamily="34" charset="0"/>
                <a:cs typeface="Calibri" pitchFamily="34" charset="0"/>
              </a:rPr>
              <a:t>.</a:t>
            </a:r>
          </a:p>
        </p:txBody>
      </p:sp>
    </p:spTree>
    <p:extLst>
      <p:ext uri="{BB962C8B-B14F-4D97-AF65-F5344CB8AC3E}">
        <p14:creationId xmlns:p14="http://schemas.microsoft.com/office/powerpoint/2010/main" val="2682892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Hemorrhagic Cystitis</a:t>
            </a:r>
          </a:p>
        </p:txBody>
      </p:sp>
      <p:sp>
        <p:nvSpPr>
          <p:cNvPr id="3" name="Content Placeholder 2"/>
          <p:cNvSpPr>
            <a:spLocks noGrp="1"/>
          </p:cNvSpPr>
          <p:nvPr>
            <p:ph idx="1"/>
          </p:nvPr>
        </p:nvSpPr>
        <p:spPr/>
        <p:txBody>
          <a:bodyPr/>
          <a:lstStyle/>
          <a:p>
            <a:r>
              <a:rPr lang="en-US" sz="2200" dirty="0" err="1" smtClean="0">
                <a:solidFill>
                  <a:schemeClr val="tx1"/>
                </a:solidFill>
                <a:latin typeface="Calibri" pitchFamily="34" charset="0"/>
                <a:cs typeface="Calibri" pitchFamily="34" charset="0"/>
              </a:rPr>
              <a:t>Ifosfamide</a:t>
            </a:r>
            <a:endParaRPr lang="en-US" sz="2200" dirty="0" smtClean="0">
              <a:solidFill>
                <a:schemeClr val="tx1"/>
              </a:solidFill>
              <a:latin typeface="Calibri" pitchFamily="34" charset="0"/>
              <a:cs typeface="Calibri" pitchFamily="34" charset="0"/>
            </a:endParaRPr>
          </a:p>
          <a:p>
            <a:pPr lvl="1"/>
            <a:r>
              <a:rPr lang="en-US" sz="2200" dirty="0" err="1" smtClean="0">
                <a:solidFill>
                  <a:schemeClr val="tx1"/>
                </a:solidFill>
                <a:latin typeface="Calibri" pitchFamily="34" charset="0"/>
                <a:cs typeface="Calibri" pitchFamily="34" charset="0"/>
              </a:rPr>
              <a:t>Acrolein</a:t>
            </a:r>
            <a:r>
              <a:rPr lang="en-US" sz="2200" dirty="0" smtClean="0">
                <a:solidFill>
                  <a:schemeClr val="tx1"/>
                </a:solidFill>
                <a:latin typeface="Calibri" pitchFamily="34" charset="0"/>
                <a:cs typeface="Calibri" pitchFamily="34" charset="0"/>
              </a:rPr>
              <a:t> </a:t>
            </a:r>
            <a:r>
              <a:rPr lang="en-US" sz="2200" dirty="0">
                <a:solidFill>
                  <a:schemeClr val="tx1"/>
                </a:solidFill>
                <a:latin typeface="Calibri" pitchFamily="34" charset="0"/>
                <a:cs typeface="Calibri" pitchFamily="34" charset="0"/>
              </a:rPr>
              <a:t>is responsible for </a:t>
            </a:r>
            <a:r>
              <a:rPr lang="en-US" sz="2200" dirty="0" err="1" smtClean="0">
                <a:solidFill>
                  <a:schemeClr val="tx1"/>
                </a:solidFill>
                <a:latin typeface="Calibri" pitchFamily="34" charset="0"/>
                <a:cs typeface="Calibri" pitchFamily="34" charset="0"/>
              </a:rPr>
              <a:t>urotoxicity</a:t>
            </a:r>
            <a:r>
              <a:rPr lang="en-US" sz="2200" dirty="0" smtClean="0">
                <a:solidFill>
                  <a:schemeClr val="tx1"/>
                </a:solidFill>
                <a:latin typeface="Calibri" pitchFamily="34" charset="0"/>
                <a:cs typeface="Calibri" pitchFamily="34" charset="0"/>
              </a:rPr>
              <a:t> causing </a:t>
            </a:r>
            <a:r>
              <a:rPr lang="en-US" sz="2200" dirty="0">
                <a:solidFill>
                  <a:schemeClr val="tx1"/>
                </a:solidFill>
                <a:latin typeface="Calibri" pitchFamily="34" charset="0"/>
                <a:cs typeface="Calibri" pitchFamily="34" charset="0"/>
              </a:rPr>
              <a:t>a direct irritation of the bladder </a:t>
            </a:r>
            <a:r>
              <a:rPr lang="en-US" sz="2200" dirty="0" smtClean="0">
                <a:solidFill>
                  <a:schemeClr val="tx1"/>
                </a:solidFill>
                <a:latin typeface="Calibri" pitchFamily="34" charset="0"/>
                <a:cs typeface="Calibri" pitchFamily="34" charset="0"/>
              </a:rPr>
              <a:t>mucosa</a:t>
            </a:r>
          </a:p>
          <a:p>
            <a:pPr lvl="1"/>
            <a:r>
              <a:rPr lang="en-US" sz="2200" dirty="0" smtClean="0">
                <a:solidFill>
                  <a:schemeClr val="tx1"/>
                </a:solidFill>
                <a:latin typeface="Calibri" pitchFamily="34" charset="0"/>
                <a:cs typeface="Calibri" pitchFamily="34" charset="0"/>
              </a:rPr>
              <a:t>Painful </a:t>
            </a:r>
            <a:r>
              <a:rPr lang="en-US" sz="2200" dirty="0">
                <a:solidFill>
                  <a:schemeClr val="tx1"/>
                </a:solidFill>
                <a:latin typeface="Calibri" pitchFamily="34" charset="0"/>
                <a:cs typeface="Calibri" pitchFamily="34" charset="0"/>
              </a:rPr>
              <a:t>urination, frequency, </a:t>
            </a:r>
            <a:r>
              <a:rPr lang="en-US" sz="2200" dirty="0" smtClean="0">
                <a:solidFill>
                  <a:schemeClr val="tx1"/>
                </a:solidFill>
                <a:latin typeface="Calibri" pitchFamily="34" charset="0"/>
                <a:cs typeface="Calibri" pitchFamily="34" charset="0"/>
              </a:rPr>
              <a:t>and hematuria.</a:t>
            </a:r>
          </a:p>
          <a:p>
            <a:pPr lvl="1"/>
            <a:r>
              <a:rPr lang="en-US" sz="2200" dirty="0" err="1" smtClean="0">
                <a:solidFill>
                  <a:schemeClr val="tx1"/>
                </a:solidFill>
                <a:latin typeface="Calibri" pitchFamily="34" charset="0"/>
                <a:cs typeface="Calibri" pitchFamily="34" charset="0"/>
              </a:rPr>
              <a:t>Mesna</a:t>
            </a:r>
            <a:r>
              <a:rPr lang="en-US" sz="2200" dirty="0" smtClean="0">
                <a:solidFill>
                  <a:schemeClr val="tx1"/>
                </a:solidFill>
                <a:latin typeface="Calibri" pitchFamily="34" charset="0"/>
                <a:cs typeface="Calibri" pitchFamily="34" charset="0"/>
              </a:rPr>
              <a:t> for prevention </a:t>
            </a:r>
          </a:p>
          <a:p>
            <a:pPr lvl="1"/>
            <a:endParaRPr lang="en-US" sz="2200" dirty="0">
              <a:solidFill>
                <a:schemeClr val="tx1"/>
              </a:solidFill>
              <a:latin typeface="Calibri" pitchFamily="34" charset="0"/>
              <a:cs typeface="Calibri" pitchFamily="34" charset="0"/>
            </a:endParaRPr>
          </a:p>
          <a:p>
            <a:pPr lvl="1"/>
            <a:r>
              <a:rPr lang="en-US" sz="2200" dirty="0">
                <a:solidFill>
                  <a:schemeClr val="tx1"/>
                </a:solidFill>
                <a:latin typeface="Calibri" pitchFamily="34" charset="0"/>
                <a:cs typeface="Calibri" pitchFamily="34" charset="0"/>
              </a:rPr>
              <a:t>20% of </a:t>
            </a:r>
            <a:r>
              <a:rPr lang="en-US" sz="2200" dirty="0" smtClean="0">
                <a:solidFill>
                  <a:schemeClr val="tx1"/>
                </a:solidFill>
                <a:latin typeface="Calibri" pitchFamily="34" charset="0"/>
                <a:cs typeface="Calibri" pitchFamily="34" charset="0"/>
              </a:rPr>
              <a:t>the </a:t>
            </a:r>
            <a:r>
              <a:rPr lang="en-US" sz="2200" dirty="0" err="1" smtClean="0">
                <a:solidFill>
                  <a:schemeClr val="tx1"/>
                </a:solidFill>
                <a:latin typeface="Calibri" pitchFamily="34" charset="0"/>
                <a:cs typeface="Calibri" pitchFamily="34" charset="0"/>
              </a:rPr>
              <a:t>ifosfamide</a:t>
            </a:r>
            <a:r>
              <a:rPr lang="en-US" sz="2200" dirty="0" smtClean="0">
                <a:solidFill>
                  <a:schemeClr val="tx1"/>
                </a:solidFill>
                <a:latin typeface="Calibri" pitchFamily="34" charset="0"/>
                <a:cs typeface="Calibri" pitchFamily="34" charset="0"/>
              </a:rPr>
              <a:t> </a:t>
            </a:r>
            <a:r>
              <a:rPr lang="en-US" sz="2200" dirty="0">
                <a:solidFill>
                  <a:schemeClr val="tx1"/>
                </a:solidFill>
                <a:latin typeface="Calibri" pitchFamily="34" charset="0"/>
                <a:cs typeface="Calibri" pitchFamily="34" charset="0"/>
              </a:rPr>
              <a:t>dose given at zero, 4, and 8 hours after </a:t>
            </a:r>
            <a:r>
              <a:rPr lang="en-US" sz="2200" dirty="0" err="1" smtClean="0">
                <a:solidFill>
                  <a:schemeClr val="tx1"/>
                </a:solidFill>
                <a:latin typeface="Calibri" pitchFamily="34" charset="0"/>
                <a:cs typeface="Calibri" pitchFamily="34" charset="0"/>
              </a:rPr>
              <a:t>ifosfamide</a:t>
            </a:r>
            <a:r>
              <a:rPr lang="en-US" sz="2200" dirty="0">
                <a:solidFill>
                  <a:schemeClr val="tx1"/>
                </a:solidFill>
                <a:latin typeface="Calibri" pitchFamily="34" charset="0"/>
                <a:cs typeface="Calibri" pitchFamily="34" charset="0"/>
              </a:rPr>
              <a:t> </a:t>
            </a:r>
            <a:r>
              <a:rPr lang="en-US" sz="2200" dirty="0" smtClean="0">
                <a:solidFill>
                  <a:schemeClr val="tx1"/>
                </a:solidFill>
                <a:latin typeface="Calibri" pitchFamily="34" charset="0"/>
                <a:cs typeface="Calibri" pitchFamily="34" charset="0"/>
              </a:rPr>
              <a:t>(for </a:t>
            </a:r>
            <a:r>
              <a:rPr lang="en-US" sz="2200" dirty="0">
                <a:solidFill>
                  <a:schemeClr val="tx1"/>
                </a:solidFill>
                <a:latin typeface="Calibri" pitchFamily="34" charset="0"/>
                <a:cs typeface="Calibri" pitchFamily="34" charset="0"/>
              </a:rPr>
              <a:t>a total </a:t>
            </a:r>
            <a:r>
              <a:rPr lang="en-US" sz="2200" dirty="0" err="1">
                <a:solidFill>
                  <a:schemeClr val="tx1"/>
                </a:solidFill>
                <a:latin typeface="Calibri" pitchFamily="34" charset="0"/>
                <a:cs typeface="Calibri" pitchFamily="34" charset="0"/>
              </a:rPr>
              <a:t>mesna</a:t>
            </a:r>
            <a:r>
              <a:rPr lang="en-US" sz="2200" dirty="0">
                <a:solidFill>
                  <a:schemeClr val="tx1"/>
                </a:solidFill>
                <a:latin typeface="Calibri" pitchFamily="34" charset="0"/>
                <a:cs typeface="Calibri" pitchFamily="34" charset="0"/>
              </a:rPr>
              <a:t> dose of 60% of the </a:t>
            </a:r>
            <a:r>
              <a:rPr lang="en-US" sz="2200" dirty="0" err="1">
                <a:solidFill>
                  <a:schemeClr val="tx1"/>
                </a:solidFill>
                <a:latin typeface="Calibri" pitchFamily="34" charset="0"/>
                <a:cs typeface="Calibri" pitchFamily="34" charset="0"/>
              </a:rPr>
              <a:t>ifosfamide</a:t>
            </a:r>
            <a:r>
              <a:rPr lang="en-US" sz="2200" dirty="0">
                <a:solidFill>
                  <a:schemeClr val="tx1"/>
                </a:solidFill>
                <a:latin typeface="Calibri" pitchFamily="34" charset="0"/>
                <a:cs typeface="Calibri" pitchFamily="34" charset="0"/>
              </a:rPr>
              <a:t> dose</a:t>
            </a:r>
            <a:r>
              <a:rPr lang="en-US" sz="2200" dirty="0" smtClean="0">
                <a:solidFill>
                  <a:schemeClr val="tx1"/>
                </a:solidFill>
                <a:latin typeface="Calibri" pitchFamily="34" charset="0"/>
                <a:cs typeface="Calibri" pitchFamily="34" charset="0"/>
              </a:rPr>
              <a:t>).</a:t>
            </a:r>
          </a:p>
          <a:p>
            <a:pPr lvl="1"/>
            <a:endParaRPr lang="en-US" sz="2200" dirty="0">
              <a:solidFill>
                <a:schemeClr val="tx1"/>
              </a:solidFill>
              <a:latin typeface="Calibri" pitchFamily="34" charset="0"/>
              <a:cs typeface="Calibri" pitchFamily="34" charset="0"/>
            </a:endParaRPr>
          </a:p>
          <a:p>
            <a:pPr lvl="1"/>
            <a:r>
              <a:rPr lang="en-US" sz="2200" dirty="0">
                <a:solidFill>
                  <a:schemeClr val="tx1"/>
                </a:solidFill>
                <a:latin typeface="Calibri" pitchFamily="34" charset="0"/>
                <a:cs typeface="Calibri" pitchFamily="34" charset="0"/>
              </a:rPr>
              <a:t>Repeated administration is required because </a:t>
            </a:r>
            <a:r>
              <a:rPr lang="en-US" sz="2200" dirty="0" err="1">
                <a:solidFill>
                  <a:schemeClr val="tx1"/>
                </a:solidFill>
                <a:latin typeface="Calibri" pitchFamily="34" charset="0"/>
                <a:cs typeface="Calibri" pitchFamily="34" charset="0"/>
              </a:rPr>
              <a:t>mesna</a:t>
            </a:r>
            <a:r>
              <a:rPr lang="en-US" sz="2200" dirty="0">
                <a:solidFill>
                  <a:schemeClr val="tx1"/>
                </a:solidFill>
                <a:latin typeface="Calibri" pitchFamily="34" charset="0"/>
                <a:cs typeface="Calibri" pitchFamily="34" charset="0"/>
              </a:rPr>
              <a:t> has a much shorter elimination </a:t>
            </a:r>
            <a:r>
              <a:rPr lang="en-US" sz="2200" dirty="0" err="1">
                <a:solidFill>
                  <a:schemeClr val="tx1"/>
                </a:solidFill>
                <a:latin typeface="Calibri" pitchFamily="34" charset="0"/>
                <a:cs typeface="Calibri" pitchFamily="34" charset="0"/>
              </a:rPr>
              <a:t>halflife</a:t>
            </a:r>
            <a:r>
              <a:rPr lang="en-US" sz="2200" dirty="0">
                <a:solidFill>
                  <a:schemeClr val="tx1"/>
                </a:solidFill>
                <a:latin typeface="Calibri" pitchFamily="34" charset="0"/>
                <a:cs typeface="Calibri" pitchFamily="34" charset="0"/>
              </a:rPr>
              <a:t> (</a:t>
            </a:r>
            <a:r>
              <a:rPr lang="en-US" sz="2200" i="1" dirty="0">
                <a:solidFill>
                  <a:schemeClr val="tx1"/>
                </a:solidFill>
                <a:latin typeface="Calibri" pitchFamily="34" charset="0"/>
                <a:cs typeface="Calibri" pitchFamily="34" charset="0"/>
              </a:rPr>
              <a:t>&lt;</a:t>
            </a:r>
            <a:r>
              <a:rPr lang="en-US" sz="2200" dirty="0">
                <a:solidFill>
                  <a:schemeClr val="tx1"/>
                </a:solidFill>
                <a:latin typeface="Calibri" pitchFamily="34" charset="0"/>
                <a:cs typeface="Calibri" pitchFamily="34" charset="0"/>
              </a:rPr>
              <a:t>1 hour) than </a:t>
            </a:r>
            <a:r>
              <a:rPr lang="en-US" sz="2200" dirty="0" err="1">
                <a:solidFill>
                  <a:schemeClr val="tx1"/>
                </a:solidFill>
                <a:latin typeface="Calibri" pitchFamily="34" charset="0"/>
                <a:cs typeface="Calibri" pitchFamily="34" charset="0"/>
              </a:rPr>
              <a:t>ifosfamide</a:t>
            </a:r>
            <a:r>
              <a:rPr lang="en-US" sz="2200" dirty="0">
                <a:solidFill>
                  <a:schemeClr val="tx1"/>
                </a:solidFill>
                <a:latin typeface="Calibri" pitchFamily="34" charset="0"/>
                <a:cs typeface="Calibri" pitchFamily="34" charset="0"/>
              </a:rPr>
              <a:t>.</a:t>
            </a:r>
            <a:endParaRPr lang="en-US" sz="2200"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27498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altLang="en-US" dirty="0" smtClean="0">
                <a:latin typeface="+mn-lt"/>
              </a:rPr>
              <a:t>Myelosuppression</a:t>
            </a:r>
          </a:p>
        </p:txBody>
      </p:sp>
      <p:sp>
        <p:nvSpPr>
          <p:cNvPr id="5123" name="Espace réservé du contenu 2"/>
          <p:cNvSpPr>
            <a:spLocks noGrp="1"/>
          </p:cNvSpPr>
          <p:nvPr>
            <p:ph idx="1"/>
          </p:nvPr>
        </p:nvSpPr>
        <p:spPr>
          <a:xfrm>
            <a:off x="457200" y="1600200"/>
            <a:ext cx="8229600" cy="4900613"/>
          </a:xfrm>
        </p:spPr>
        <p:txBody>
          <a:bodyPr/>
          <a:lstStyle/>
          <a:p>
            <a:endParaRPr lang="en-US" sz="2400" dirty="0" smtClean="0">
              <a:latin typeface="+mn-lt"/>
            </a:endParaRPr>
          </a:p>
          <a:p>
            <a:r>
              <a:rPr lang="en-US" sz="2400" dirty="0" smtClean="0">
                <a:latin typeface="+mn-lt"/>
              </a:rPr>
              <a:t>Decreased RBCs can </a:t>
            </a:r>
            <a:r>
              <a:rPr lang="en-US" sz="2400" dirty="0">
                <a:latin typeface="+mn-lt"/>
              </a:rPr>
              <a:t>cause </a:t>
            </a:r>
            <a:r>
              <a:rPr lang="en-US" sz="2400" dirty="0" smtClean="0">
                <a:latin typeface="+mn-lt"/>
              </a:rPr>
              <a:t>anemia (120 days)</a:t>
            </a:r>
          </a:p>
          <a:p>
            <a:pPr lvl="1"/>
            <a:r>
              <a:rPr lang="en-US" sz="2400" dirty="0" smtClean="0">
                <a:solidFill>
                  <a:srgbClr val="00B050"/>
                </a:solidFill>
                <a:latin typeface="+mn-lt"/>
              </a:rPr>
              <a:t>Fatigue and decreased </a:t>
            </a:r>
            <a:r>
              <a:rPr lang="en-US" sz="2400" dirty="0">
                <a:solidFill>
                  <a:srgbClr val="00B050"/>
                </a:solidFill>
                <a:latin typeface="+mn-lt"/>
              </a:rPr>
              <a:t>exercise tolerance. </a:t>
            </a:r>
            <a:endParaRPr lang="en-US" sz="2400" dirty="0" smtClean="0">
              <a:solidFill>
                <a:srgbClr val="00B050"/>
              </a:solidFill>
              <a:latin typeface="+mn-lt"/>
            </a:endParaRPr>
          </a:p>
          <a:p>
            <a:pPr marL="457200" lvl="1" indent="0">
              <a:buNone/>
            </a:pPr>
            <a:endParaRPr lang="en-US" sz="2400" dirty="0" smtClean="0">
              <a:solidFill>
                <a:srgbClr val="00B050"/>
              </a:solidFill>
              <a:latin typeface="+mn-lt"/>
            </a:endParaRPr>
          </a:p>
          <a:p>
            <a:r>
              <a:rPr lang="en-US" sz="2400" dirty="0" smtClean="0">
                <a:latin typeface="+mn-lt"/>
              </a:rPr>
              <a:t>Having </a:t>
            </a:r>
            <a:r>
              <a:rPr lang="en-US" sz="2400" dirty="0">
                <a:latin typeface="+mn-lt"/>
              </a:rPr>
              <a:t>low neutrophil counts </a:t>
            </a:r>
            <a:r>
              <a:rPr lang="en-US" sz="2400" dirty="0" smtClean="0">
                <a:latin typeface="+mn-lt"/>
              </a:rPr>
              <a:t>( 8 hours)</a:t>
            </a:r>
          </a:p>
          <a:p>
            <a:pPr lvl="1"/>
            <a:r>
              <a:rPr lang="en-US" sz="2400" dirty="0" smtClean="0">
                <a:solidFill>
                  <a:srgbClr val="00B050"/>
                </a:solidFill>
                <a:latin typeface="+mn-lt"/>
              </a:rPr>
              <a:t>Increases </a:t>
            </a:r>
            <a:r>
              <a:rPr lang="en-US" sz="2400" dirty="0">
                <a:solidFill>
                  <a:srgbClr val="00B050"/>
                </a:solidFill>
                <a:latin typeface="+mn-lt"/>
              </a:rPr>
              <a:t>a patient's risk for bacterial </a:t>
            </a:r>
            <a:r>
              <a:rPr lang="en-US" sz="2400" dirty="0" smtClean="0">
                <a:solidFill>
                  <a:srgbClr val="00B050"/>
                </a:solidFill>
                <a:latin typeface="+mn-lt"/>
              </a:rPr>
              <a:t>infections </a:t>
            </a:r>
          </a:p>
          <a:p>
            <a:pPr marL="457200" lvl="1" indent="0">
              <a:buNone/>
            </a:pPr>
            <a:endParaRPr lang="en-US" sz="2400" dirty="0" smtClean="0">
              <a:solidFill>
                <a:srgbClr val="00B050"/>
              </a:solidFill>
              <a:latin typeface="+mn-lt"/>
            </a:endParaRPr>
          </a:p>
          <a:p>
            <a:r>
              <a:rPr lang="en-US" sz="2400" dirty="0" smtClean="0">
                <a:latin typeface="+mn-lt"/>
              </a:rPr>
              <a:t>Reduced </a:t>
            </a:r>
            <a:r>
              <a:rPr lang="en-US" sz="2400" dirty="0">
                <a:latin typeface="+mn-lt"/>
              </a:rPr>
              <a:t>platelets </a:t>
            </a:r>
            <a:r>
              <a:rPr lang="en-US" sz="2400" dirty="0" smtClean="0">
                <a:latin typeface="+mn-lt"/>
              </a:rPr>
              <a:t>&amp; thrombocytopenia (10 days)</a:t>
            </a:r>
          </a:p>
          <a:p>
            <a:pPr lvl="1"/>
            <a:r>
              <a:rPr lang="en-US" sz="2400" dirty="0" smtClean="0">
                <a:solidFill>
                  <a:srgbClr val="00B050"/>
                </a:solidFill>
                <a:latin typeface="+mn-lt"/>
              </a:rPr>
              <a:t>Bleeding </a:t>
            </a:r>
            <a:r>
              <a:rPr lang="en-US" sz="2400" dirty="0">
                <a:solidFill>
                  <a:srgbClr val="00B050"/>
                </a:solidFill>
                <a:latin typeface="+mn-lt"/>
              </a:rPr>
              <a:t>from the GI </a:t>
            </a:r>
            <a:r>
              <a:rPr lang="en-US" sz="2400" dirty="0" smtClean="0">
                <a:solidFill>
                  <a:srgbClr val="00B050"/>
                </a:solidFill>
                <a:latin typeface="+mn-lt"/>
              </a:rPr>
              <a:t>and </a:t>
            </a:r>
            <a:r>
              <a:rPr lang="en-US" sz="2400" dirty="0">
                <a:solidFill>
                  <a:srgbClr val="00B050"/>
                </a:solidFill>
                <a:latin typeface="+mn-lt"/>
              </a:rPr>
              <a:t>genitourinary tracts</a:t>
            </a:r>
            <a:r>
              <a:rPr lang="en-US" dirty="0">
                <a:solidFill>
                  <a:srgbClr val="00B050"/>
                </a:solidFill>
                <a:latin typeface="+mn-lt"/>
              </a:rPr>
              <a:t>.</a:t>
            </a:r>
            <a:endParaRPr lang="fr-CA" altLang="en-US" dirty="0" smtClean="0">
              <a:solidFill>
                <a:srgbClr val="00B050"/>
              </a:solidFill>
              <a:latin typeface="+mn-lt"/>
            </a:endParaRPr>
          </a:p>
        </p:txBody>
      </p:sp>
    </p:spTree>
    <p:extLst>
      <p:ext uri="{BB962C8B-B14F-4D97-AF65-F5344CB8AC3E}">
        <p14:creationId xmlns:p14="http://schemas.microsoft.com/office/powerpoint/2010/main" val="3089744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dirty="0"/>
              <a:t>Pulmonary Toxicities</a:t>
            </a:r>
          </a:p>
        </p:txBody>
      </p:sp>
      <p:sp>
        <p:nvSpPr>
          <p:cNvPr id="3" name="Content Placeholder 2"/>
          <p:cNvSpPr>
            <a:spLocks noGrp="1"/>
          </p:cNvSpPr>
          <p:nvPr>
            <p:ph idx="1"/>
          </p:nvPr>
        </p:nvSpPr>
        <p:spPr/>
        <p:txBody>
          <a:bodyPr/>
          <a:lstStyle/>
          <a:p>
            <a:r>
              <a:rPr lang="en-US" sz="2200" dirty="0" err="1" smtClean="0">
                <a:solidFill>
                  <a:schemeClr val="tx1"/>
                </a:solidFill>
                <a:latin typeface="Calibri" pitchFamily="34" charset="0"/>
                <a:cs typeface="Calibri" pitchFamily="34" charset="0"/>
              </a:rPr>
              <a:t>Bleomycin</a:t>
            </a:r>
            <a:r>
              <a:rPr lang="en-US" sz="2200" dirty="0" smtClean="0">
                <a:solidFill>
                  <a:schemeClr val="tx1"/>
                </a:solidFill>
                <a:latin typeface="Calibri" pitchFamily="34" charset="0"/>
                <a:cs typeface="Calibri" pitchFamily="34" charset="0"/>
              </a:rPr>
              <a:t> </a:t>
            </a:r>
          </a:p>
          <a:p>
            <a:pPr lvl="1"/>
            <a:r>
              <a:rPr lang="en-US" sz="2200" dirty="0" smtClean="0">
                <a:solidFill>
                  <a:schemeClr val="tx1"/>
                </a:solidFill>
                <a:latin typeface="Calibri" pitchFamily="34" charset="0"/>
                <a:cs typeface="Calibri" pitchFamily="34" charset="0"/>
              </a:rPr>
              <a:t>The </a:t>
            </a:r>
            <a:r>
              <a:rPr lang="en-US" sz="2200" dirty="0">
                <a:solidFill>
                  <a:schemeClr val="tx1"/>
                </a:solidFill>
                <a:latin typeface="Calibri" pitchFamily="34" charset="0"/>
                <a:cs typeface="Calibri" pitchFamily="34" charset="0"/>
              </a:rPr>
              <a:t>highest incidence of pulmonary </a:t>
            </a:r>
            <a:r>
              <a:rPr lang="en-US" sz="2200" dirty="0" smtClean="0">
                <a:solidFill>
                  <a:schemeClr val="tx1"/>
                </a:solidFill>
                <a:latin typeface="Calibri" pitchFamily="34" charset="0"/>
                <a:cs typeface="Calibri" pitchFamily="34" charset="0"/>
              </a:rPr>
              <a:t>toxicity</a:t>
            </a:r>
          </a:p>
          <a:p>
            <a:pPr lvl="1"/>
            <a:r>
              <a:rPr lang="en-US" sz="2200" dirty="0" smtClean="0">
                <a:solidFill>
                  <a:schemeClr val="tx1"/>
                </a:solidFill>
                <a:latin typeface="Calibri" pitchFamily="34" charset="0"/>
                <a:cs typeface="Calibri" pitchFamily="34" charset="0"/>
              </a:rPr>
              <a:t>Interstitial pneumonitis followed </a:t>
            </a:r>
            <a:r>
              <a:rPr lang="en-US" sz="2200" dirty="0">
                <a:solidFill>
                  <a:schemeClr val="tx1"/>
                </a:solidFill>
                <a:latin typeface="Calibri" pitchFamily="34" charset="0"/>
                <a:cs typeface="Calibri" pitchFamily="34" charset="0"/>
              </a:rPr>
              <a:t>by pulmonary </a:t>
            </a:r>
            <a:r>
              <a:rPr lang="en-US" sz="2200" dirty="0" smtClean="0">
                <a:solidFill>
                  <a:schemeClr val="tx1"/>
                </a:solidFill>
                <a:latin typeface="Calibri" pitchFamily="34" charset="0"/>
                <a:cs typeface="Calibri" pitchFamily="34" charset="0"/>
              </a:rPr>
              <a:t>fibrosis</a:t>
            </a:r>
          </a:p>
          <a:p>
            <a:pPr lvl="2"/>
            <a:r>
              <a:rPr lang="en-US" sz="2200" dirty="0">
                <a:solidFill>
                  <a:schemeClr val="tx1"/>
                </a:solidFill>
                <a:latin typeface="Calibri" pitchFamily="34" charset="0"/>
                <a:cs typeface="Calibri" pitchFamily="34" charset="0"/>
              </a:rPr>
              <a:t>nonproductive cough and </a:t>
            </a:r>
            <a:r>
              <a:rPr lang="en-US" sz="2200" dirty="0" smtClean="0">
                <a:solidFill>
                  <a:schemeClr val="tx1"/>
                </a:solidFill>
                <a:latin typeface="Calibri" pitchFamily="34" charset="0"/>
                <a:cs typeface="Calibri" pitchFamily="34" charset="0"/>
              </a:rPr>
              <a:t>dyspnea</a:t>
            </a:r>
          </a:p>
          <a:p>
            <a:pPr lvl="1"/>
            <a:r>
              <a:rPr lang="en-US" sz="2200" dirty="0" smtClean="0">
                <a:solidFill>
                  <a:schemeClr val="tx1"/>
                </a:solidFill>
                <a:latin typeface="Calibri" pitchFamily="34" charset="0"/>
                <a:cs typeface="Calibri" pitchFamily="34" charset="0"/>
              </a:rPr>
              <a:t>The </a:t>
            </a:r>
            <a:r>
              <a:rPr lang="en-US" sz="2200" dirty="0">
                <a:solidFill>
                  <a:schemeClr val="tx1"/>
                </a:solidFill>
                <a:latin typeface="Calibri" pitchFamily="34" charset="0"/>
                <a:cs typeface="Calibri" pitchFamily="34" charset="0"/>
              </a:rPr>
              <a:t>most significant factor </a:t>
            </a:r>
            <a:r>
              <a:rPr lang="en-US" sz="2200" dirty="0" smtClean="0">
                <a:solidFill>
                  <a:schemeClr val="tx1"/>
                </a:solidFill>
                <a:latin typeface="Calibri" pitchFamily="34" charset="0"/>
                <a:cs typeface="Calibri" pitchFamily="34" charset="0"/>
              </a:rPr>
              <a:t>is </a:t>
            </a:r>
            <a:r>
              <a:rPr lang="en-US" sz="2200" dirty="0">
                <a:solidFill>
                  <a:schemeClr val="tx1"/>
                </a:solidFill>
                <a:latin typeface="Calibri" pitchFamily="34" charset="0"/>
                <a:cs typeface="Calibri" pitchFamily="34" charset="0"/>
              </a:rPr>
              <a:t>the cumulative </a:t>
            </a:r>
            <a:r>
              <a:rPr lang="en-US" sz="2200" dirty="0" smtClean="0">
                <a:solidFill>
                  <a:schemeClr val="tx1"/>
                </a:solidFill>
                <a:latin typeface="Calibri" pitchFamily="34" charset="0"/>
                <a:cs typeface="Calibri" pitchFamily="34" charset="0"/>
              </a:rPr>
              <a:t>dose</a:t>
            </a:r>
          </a:p>
          <a:p>
            <a:pPr lvl="1"/>
            <a:r>
              <a:rPr lang="en-US" sz="2200" dirty="0" smtClean="0">
                <a:solidFill>
                  <a:schemeClr val="tx1"/>
                </a:solidFill>
                <a:latin typeface="Calibri" pitchFamily="34" charset="0"/>
                <a:cs typeface="Calibri" pitchFamily="34" charset="0"/>
              </a:rPr>
              <a:t>Mortality is about </a:t>
            </a:r>
            <a:r>
              <a:rPr lang="en-US" sz="2200" dirty="0">
                <a:solidFill>
                  <a:schemeClr val="tx1"/>
                </a:solidFill>
                <a:latin typeface="Calibri" pitchFamily="34" charset="0"/>
                <a:cs typeface="Calibri" pitchFamily="34" charset="0"/>
              </a:rPr>
              <a:t>50</a:t>
            </a:r>
            <a:r>
              <a:rPr lang="en-US" sz="2200" dirty="0" smtClean="0">
                <a:solidFill>
                  <a:schemeClr val="tx1"/>
                </a:solidFill>
                <a:latin typeface="Calibri" pitchFamily="34" charset="0"/>
                <a:cs typeface="Calibri" pitchFamily="34" charset="0"/>
              </a:rPr>
              <a:t>%</a:t>
            </a:r>
          </a:p>
          <a:p>
            <a:r>
              <a:rPr lang="en-US" sz="2200" dirty="0" err="1" smtClean="0">
                <a:solidFill>
                  <a:schemeClr val="tx1"/>
                </a:solidFill>
                <a:latin typeface="Calibri" pitchFamily="34" charset="0"/>
                <a:cs typeface="Calibri" pitchFamily="34" charset="0"/>
              </a:rPr>
              <a:t>Chlorambucil</a:t>
            </a:r>
            <a:r>
              <a:rPr lang="en-US" sz="2200" dirty="0" smtClean="0">
                <a:solidFill>
                  <a:schemeClr val="tx1"/>
                </a:solidFill>
                <a:latin typeface="Calibri" pitchFamily="34" charset="0"/>
                <a:cs typeface="Calibri" pitchFamily="34" charset="0"/>
              </a:rPr>
              <a:t> </a:t>
            </a:r>
            <a:r>
              <a:rPr lang="en-US" sz="2200" dirty="0">
                <a:solidFill>
                  <a:schemeClr val="tx1"/>
                </a:solidFill>
                <a:latin typeface="Calibri" pitchFamily="34" charset="0"/>
                <a:cs typeface="Calibri" pitchFamily="34" charset="0"/>
              </a:rPr>
              <a:t>and cyclophosphamide</a:t>
            </a:r>
          </a:p>
        </p:txBody>
      </p:sp>
    </p:spTree>
    <p:extLst>
      <p:ext uri="{BB962C8B-B14F-4D97-AF65-F5344CB8AC3E}">
        <p14:creationId xmlns:p14="http://schemas.microsoft.com/office/powerpoint/2010/main" val="1585941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Hepatotoxicity</a:t>
            </a:r>
          </a:p>
        </p:txBody>
      </p:sp>
      <p:sp>
        <p:nvSpPr>
          <p:cNvPr id="3" name="Content Placeholder 2"/>
          <p:cNvSpPr>
            <a:spLocks noGrp="1"/>
          </p:cNvSpPr>
          <p:nvPr>
            <p:ph idx="1"/>
          </p:nvPr>
        </p:nvSpPr>
        <p:spPr/>
        <p:txBody>
          <a:bodyPr/>
          <a:lstStyle/>
          <a:p>
            <a:r>
              <a:rPr lang="en-US" sz="2200" dirty="0" smtClean="0">
                <a:solidFill>
                  <a:schemeClr val="tx1"/>
                </a:solidFill>
                <a:latin typeface="Calibri" pitchFamily="34" charset="0"/>
                <a:cs typeface="Calibri" pitchFamily="34" charset="0"/>
              </a:rPr>
              <a:t>Interfering with </a:t>
            </a:r>
            <a:r>
              <a:rPr lang="en-US" sz="2200" dirty="0">
                <a:solidFill>
                  <a:schemeClr val="tx1"/>
                </a:solidFill>
                <a:latin typeface="Calibri" pitchFamily="34" charset="0"/>
                <a:cs typeface="Calibri" pitchFamily="34" charset="0"/>
              </a:rPr>
              <a:t>the mitochondrial function of the </a:t>
            </a:r>
            <a:r>
              <a:rPr lang="en-US" sz="2200" dirty="0" smtClean="0">
                <a:solidFill>
                  <a:schemeClr val="tx1"/>
                </a:solidFill>
                <a:latin typeface="Calibri" pitchFamily="34" charset="0"/>
                <a:cs typeface="Calibri" pitchFamily="34" charset="0"/>
              </a:rPr>
              <a:t>hepatocyte </a:t>
            </a:r>
          </a:p>
          <a:p>
            <a:r>
              <a:rPr lang="en-US" sz="2200" dirty="0" smtClean="0">
                <a:solidFill>
                  <a:schemeClr val="tx1"/>
                </a:solidFill>
                <a:latin typeface="Calibri" pitchFamily="34" charset="0"/>
                <a:cs typeface="Calibri" pitchFamily="34" charset="0"/>
              </a:rPr>
              <a:t>Depleting hepatic </a:t>
            </a:r>
            <a:r>
              <a:rPr lang="en-US" sz="2200" dirty="0">
                <a:solidFill>
                  <a:schemeClr val="tx1"/>
                </a:solidFill>
                <a:latin typeface="Calibri" pitchFamily="34" charset="0"/>
                <a:cs typeface="Calibri" pitchFamily="34" charset="0"/>
              </a:rPr>
              <a:t>glutathione </a:t>
            </a:r>
            <a:r>
              <a:rPr lang="en-US" sz="2200" dirty="0" smtClean="0">
                <a:solidFill>
                  <a:schemeClr val="tx1"/>
                </a:solidFill>
                <a:latin typeface="Calibri" pitchFamily="34" charset="0"/>
                <a:cs typeface="Calibri" pitchFamily="34" charset="0"/>
              </a:rPr>
              <a:t>stores</a:t>
            </a:r>
          </a:p>
          <a:p>
            <a:r>
              <a:rPr lang="en-US" sz="2200" dirty="0" smtClean="0">
                <a:solidFill>
                  <a:schemeClr val="tx1"/>
                </a:solidFill>
                <a:latin typeface="Calibri" pitchFamily="34" charset="0"/>
                <a:cs typeface="Calibri" pitchFamily="34" charset="0"/>
              </a:rPr>
              <a:t>Decreasing </a:t>
            </a:r>
            <a:r>
              <a:rPr lang="en-US" sz="2200" dirty="0">
                <a:solidFill>
                  <a:schemeClr val="tx1"/>
                </a:solidFill>
                <a:latin typeface="Calibri" pitchFamily="34" charset="0"/>
                <a:cs typeface="Calibri" pitchFamily="34" charset="0"/>
              </a:rPr>
              <a:t>bile </a:t>
            </a:r>
            <a:r>
              <a:rPr lang="en-US" sz="2200" dirty="0" smtClean="0">
                <a:solidFill>
                  <a:schemeClr val="tx1"/>
                </a:solidFill>
                <a:latin typeface="Calibri" pitchFamily="34" charset="0"/>
                <a:cs typeface="Calibri" pitchFamily="34" charset="0"/>
              </a:rPr>
              <a:t>flow</a:t>
            </a:r>
          </a:p>
          <a:p>
            <a:r>
              <a:rPr lang="en-US" sz="2200" dirty="0" smtClean="0">
                <a:solidFill>
                  <a:schemeClr val="tx1"/>
                </a:solidFill>
                <a:latin typeface="Calibri" pitchFamily="34" charset="0"/>
                <a:cs typeface="Calibri" pitchFamily="34" charset="0"/>
              </a:rPr>
              <a:t>Causing </a:t>
            </a:r>
            <a:r>
              <a:rPr lang="en-US" sz="2200" dirty="0">
                <a:solidFill>
                  <a:schemeClr val="tx1"/>
                </a:solidFill>
                <a:latin typeface="Calibri" pitchFamily="34" charset="0"/>
                <a:cs typeface="Calibri" pitchFamily="34" charset="0"/>
              </a:rPr>
              <a:t>phlebitis of the </a:t>
            </a:r>
            <a:r>
              <a:rPr lang="en-US" sz="2200" dirty="0" smtClean="0">
                <a:solidFill>
                  <a:schemeClr val="tx1"/>
                </a:solidFill>
                <a:latin typeface="Calibri" pitchFamily="34" charset="0"/>
                <a:cs typeface="Calibri" pitchFamily="34" charset="0"/>
              </a:rPr>
              <a:t>central hepatic </a:t>
            </a:r>
            <a:r>
              <a:rPr lang="en-US" sz="2200" dirty="0">
                <a:solidFill>
                  <a:schemeClr val="tx1"/>
                </a:solidFill>
                <a:latin typeface="Calibri" pitchFamily="34" charset="0"/>
                <a:cs typeface="Calibri" pitchFamily="34" charset="0"/>
              </a:rPr>
              <a:t>vein to produce </a:t>
            </a:r>
            <a:r>
              <a:rPr lang="en-US" sz="2200" dirty="0" err="1">
                <a:solidFill>
                  <a:schemeClr val="tx1"/>
                </a:solidFill>
                <a:latin typeface="Calibri" pitchFamily="34" charset="0"/>
                <a:cs typeface="Calibri" pitchFamily="34" charset="0"/>
              </a:rPr>
              <a:t>veno</a:t>
            </a:r>
            <a:r>
              <a:rPr lang="en-US" sz="2200" dirty="0">
                <a:solidFill>
                  <a:schemeClr val="tx1"/>
                </a:solidFill>
                <a:latin typeface="Calibri" pitchFamily="34" charset="0"/>
                <a:cs typeface="Calibri" pitchFamily="34" charset="0"/>
              </a:rPr>
              <a:t>-occlusive </a:t>
            </a:r>
            <a:r>
              <a:rPr lang="en-US" sz="2200" dirty="0" smtClean="0">
                <a:solidFill>
                  <a:schemeClr val="tx1"/>
                </a:solidFill>
                <a:latin typeface="Calibri" pitchFamily="34" charset="0"/>
                <a:cs typeface="Calibri" pitchFamily="34" charset="0"/>
              </a:rPr>
              <a:t>disease</a:t>
            </a:r>
          </a:p>
          <a:p>
            <a:endParaRPr lang="en-US" sz="2200" dirty="0">
              <a:solidFill>
                <a:schemeClr val="tx1"/>
              </a:solidFill>
              <a:latin typeface="Calibri" pitchFamily="34" charset="0"/>
              <a:cs typeface="Calibri" pitchFamily="34" charset="0"/>
            </a:endParaRPr>
          </a:p>
          <a:p>
            <a:r>
              <a:rPr lang="en-US" sz="2200" dirty="0" err="1">
                <a:solidFill>
                  <a:schemeClr val="tx1"/>
                </a:solidFill>
                <a:latin typeface="Calibri" pitchFamily="34" charset="0"/>
                <a:cs typeface="Calibri" pitchFamily="34" charset="0"/>
              </a:rPr>
              <a:t>Asparaginase</a:t>
            </a:r>
            <a:r>
              <a:rPr lang="en-US" sz="2200" dirty="0">
                <a:solidFill>
                  <a:schemeClr val="tx1"/>
                </a:solidFill>
                <a:latin typeface="Calibri" pitchFamily="34" charset="0"/>
                <a:cs typeface="Calibri" pitchFamily="34" charset="0"/>
              </a:rPr>
              <a:t> </a:t>
            </a:r>
          </a:p>
          <a:p>
            <a:r>
              <a:rPr lang="en-US" sz="2200" dirty="0" err="1">
                <a:solidFill>
                  <a:schemeClr val="tx1"/>
                </a:solidFill>
                <a:latin typeface="Calibri" pitchFamily="34" charset="0"/>
                <a:cs typeface="Calibri" pitchFamily="34" charset="0"/>
              </a:rPr>
              <a:t>Carmustine</a:t>
            </a:r>
            <a:endParaRPr lang="en-US" sz="2200" dirty="0">
              <a:solidFill>
                <a:schemeClr val="tx1"/>
              </a:solidFill>
              <a:latin typeface="Calibri" pitchFamily="34" charset="0"/>
              <a:cs typeface="Calibri" pitchFamily="34" charset="0"/>
            </a:endParaRPr>
          </a:p>
          <a:p>
            <a:r>
              <a:rPr lang="en-US" sz="2200" dirty="0" err="1">
                <a:solidFill>
                  <a:schemeClr val="tx1"/>
                </a:solidFill>
                <a:latin typeface="Calibri" pitchFamily="34" charset="0"/>
                <a:cs typeface="Calibri" pitchFamily="34" charset="0"/>
              </a:rPr>
              <a:t>Cytarabine</a:t>
            </a:r>
            <a:endParaRPr lang="en-US" sz="2200" dirty="0">
              <a:solidFill>
                <a:schemeClr val="tx1"/>
              </a:solidFill>
              <a:latin typeface="Calibri" pitchFamily="34" charset="0"/>
              <a:cs typeface="Calibri" pitchFamily="34" charset="0"/>
            </a:endParaRPr>
          </a:p>
          <a:p>
            <a:r>
              <a:rPr lang="en-US" sz="2200" dirty="0" err="1">
                <a:solidFill>
                  <a:schemeClr val="tx1"/>
                </a:solidFill>
                <a:latin typeface="Calibri" pitchFamily="34" charset="0"/>
                <a:cs typeface="Calibri" pitchFamily="34" charset="0"/>
              </a:rPr>
              <a:t>Mercaptopurine</a:t>
            </a:r>
            <a:endParaRPr lang="en-US" sz="2200" dirty="0">
              <a:solidFill>
                <a:schemeClr val="tx1"/>
              </a:solidFill>
              <a:latin typeface="Calibri" pitchFamily="34" charset="0"/>
              <a:cs typeface="Calibri" pitchFamily="34" charset="0"/>
            </a:endParaRPr>
          </a:p>
          <a:p>
            <a:r>
              <a:rPr lang="en-US" sz="2200" dirty="0">
                <a:solidFill>
                  <a:schemeClr val="tx1"/>
                </a:solidFill>
                <a:latin typeface="Calibri" pitchFamily="34" charset="0"/>
                <a:cs typeface="Calibri" pitchFamily="34" charset="0"/>
              </a:rPr>
              <a:t>Methotrexate</a:t>
            </a:r>
          </a:p>
          <a:p>
            <a:r>
              <a:rPr lang="en-US" sz="2200" dirty="0" err="1">
                <a:solidFill>
                  <a:schemeClr val="tx1"/>
                </a:solidFill>
                <a:latin typeface="Calibri" pitchFamily="34" charset="0"/>
                <a:cs typeface="Calibri" pitchFamily="34" charset="0"/>
              </a:rPr>
              <a:t>Irinotecan</a:t>
            </a:r>
            <a:endParaRPr lang="en-US" sz="2200" dirty="0">
              <a:solidFill>
                <a:schemeClr val="tx1"/>
              </a:solidFill>
              <a:latin typeface="Calibri" pitchFamily="34" charset="0"/>
              <a:cs typeface="Calibri" pitchFamily="34" charset="0"/>
            </a:endParaRPr>
          </a:p>
          <a:p>
            <a:r>
              <a:rPr lang="en-US" sz="2200" dirty="0" err="1">
                <a:solidFill>
                  <a:schemeClr val="tx1"/>
                </a:solidFill>
                <a:latin typeface="Calibri" pitchFamily="34" charset="0"/>
                <a:cs typeface="Calibri" pitchFamily="34" charset="0"/>
              </a:rPr>
              <a:t>Oxaliplatin</a:t>
            </a:r>
            <a:endParaRPr lang="en-US" sz="2200" dirty="0">
              <a:solidFill>
                <a:schemeClr val="tx1"/>
              </a:solidFill>
              <a:latin typeface="Calibri" pitchFamily="34" charset="0"/>
              <a:cs typeface="Calibri" pitchFamily="34" charset="0"/>
            </a:endParaRPr>
          </a:p>
          <a:p>
            <a:endParaRPr lang="en-US"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66943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638300" y="1524000"/>
            <a:ext cx="5867400" cy="2585323"/>
          </a:xfrm>
          <a:prstGeom prst="rect">
            <a:avLst/>
          </a:prstGeom>
        </p:spPr>
        <p:txBody>
          <a:bodyPr wrap="square">
            <a:spAutoFit/>
          </a:bodyPr>
          <a:lstStyle/>
          <a:p>
            <a:pPr algn="ctr"/>
            <a:r>
              <a:rPr lang="en-US" sz="5400" b="1" dirty="0">
                <a:ln w="10160">
                  <a:solidFill>
                    <a:schemeClr val="accent1"/>
                  </a:solidFill>
                  <a:prstDash val="solid"/>
                </a:ln>
                <a:solidFill>
                  <a:srgbClr val="C00000"/>
                </a:solidFill>
                <a:latin typeface="Calibri" pitchFamily="34" charset="0"/>
                <a:cs typeface="Calibri" pitchFamily="34" charset="0"/>
              </a:rPr>
              <a:t>Long-Term Complications of</a:t>
            </a:r>
          </a:p>
          <a:p>
            <a:pPr algn="ctr"/>
            <a:r>
              <a:rPr lang="en-US" sz="5400" b="1" dirty="0">
                <a:ln w="10160">
                  <a:solidFill>
                    <a:schemeClr val="accent1"/>
                  </a:solidFill>
                  <a:prstDash val="solid"/>
                </a:ln>
                <a:solidFill>
                  <a:srgbClr val="C00000"/>
                </a:solidFill>
                <a:latin typeface="Calibri" pitchFamily="34" charset="0"/>
                <a:cs typeface="Calibri" pitchFamily="34" charset="0"/>
              </a:rPr>
              <a:t>Anticancer Therapy</a:t>
            </a:r>
          </a:p>
        </p:txBody>
      </p:sp>
    </p:spTree>
    <p:extLst>
      <p:ext uri="{BB962C8B-B14F-4D97-AF65-F5344CB8AC3E}">
        <p14:creationId xmlns:p14="http://schemas.microsoft.com/office/powerpoint/2010/main" val="3779600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r>
            <a:br>
              <a:rPr lang="en-US" dirty="0" smtClean="0"/>
            </a:br>
            <a:r>
              <a:rPr lang="en-US" dirty="0" smtClean="0"/>
              <a:t>Second </a:t>
            </a:r>
            <a:r>
              <a:rPr lang="en-US" dirty="0"/>
              <a:t>malignancies</a:t>
            </a:r>
            <a:br>
              <a:rPr lang="en-US" dirty="0"/>
            </a:br>
            <a:endParaRPr lang="en-US" dirty="0"/>
          </a:p>
        </p:txBody>
      </p:sp>
      <p:sp>
        <p:nvSpPr>
          <p:cNvPr id="3" name="Content Placeholder 2"/>
          <p:cNvSpPr>
            <a:spLocks noGrp="1"/>
          </p:cNvSpPr>
          <p:nvPr>
            <p:ph idx="1"/>
          </p:nvPr>
        </p:nvSpPr>
        <p:spPr/>
        <p:txBody>
          <a:bodyPr/>
          <a:lstStyle/>
          <a:p>
            <a:r>
              <a:rPr lang="en-US" sz="2200" dirty="0" smtClean="0">
                <a:solidFill>
                  <a:srgbClr val="FF0000"/>
                </a:solidFill>
                <a:latin typeface="Calibri" pitchFamily="34" charset="0"/>
                <a:cs typeface="Calibri" pitchFamily="34" charset="0"/>
              </a:rPr>
              <a:t>Acute myeloid leukemia</a:t>
            </a:r>
          </a:p>
          <a:p>
            <a:pPr lvl="1"/>
            <a:r>
              <a:rPr lang="en-US" sz="2200" dirty="0" err="1" smtClean="0">
                <a:solidFill>
                  <a:schemeClr val="tx1"/>
                </a:solidFill>
                <a:latin typeface="Calibri" pitchFamily="34" charset="0"/>
                <a:cs typeface="Calibri" pitchFamily="34" charset="0"/>
              </a:rPr>
              <a:t>Etoposide</a:t>
            </a:r>
            <a:r>
              <a:rPr lang="en-US" sz="2200" dirty="0" smtClean="0">
                <a:solidFill>
                  <a:schemeClr val="tx1"/>
                </a:solidFill>
                <a:latin typeface="Calibri" pitchFamily="34" charset="0"/>
                <a:cs typeface="Calibri" pitchFamily="34" charset="0"/>
              </a:rPr>
              <a:t> and </a:t>
            </a:r>
            <a:r>
              <a:rPr lang="en-US" sz="2200" dirty="0" err="1" smtClean="0">
                <a:solidFill>
                  <a:schemeClr val="tx1"/>
                </a:solidFill>
                <a:latin typeface="Calibri" pitchFamily="34" charset="0"/>
                <a:cs typeface="Calibri" pitchFamily="34" charset="0"/>
              </a:rPr>
              <a:t>anthracyclines</a:t>
            </a:r>
            <a:endParaRPr lang="en-US" sz="2200" dirty="0" smtClean="0">
              <a:solidFill>
                <a:schemeClr val="tx1"/>
              </a:solidFill>
              <a:latin typeface="Calibri" pitchFamily="34" charset="0"/>
              <a:cs typeface="Calibri" pitchFamily="34" charset="0"/>
            </a:endParaRPr>
          </a:p>
          <a:p>
            <a:pPr lvl="2"/>
            <a:r>
              <a:rPr lang="en-US" sz="2200" dirty="0" smtClean="0">
                <a:solidFill>
                  <a:schemeClr val="tx1"/>
                </a:solidFill>
                <a:latin typeface="Calibri" pitchFamily="34" charset="0"/>
                <a:cs typeface="Calibri" pitchFamily="34" charset="0"/>
              </a:rPr>
              <a:t>Occur 1 to 3 years after the completion of chemotherapy</a:t>
            </a:r>
          </a:p>
          <a:p>
            <a:pPr lvl="1"/>
            <a:r>
              <a:rPr lang="en-US" sz="2200" dirty="0" err="1" smtClean="0">
                <a:solidFill>
                  <a:schemeClr val="tx1"/>
                </a:solidFill>
                <a:latin typeface="Calibri" pitchFamily="34" charset="0"/>
                <a:cs typeface="Calibri" pitchFamily="34" charset="0"/>
              </a:rPr>
              <a:t>Melphalan</a:t>
            </a:r>
            <a:r>
              <a:rPr lang="en-US" sz="2200" dirty="0" smtClean="0">
                <a:solidFill>
                  <a:schemeClr val="tx1"/>
                </a:solidFill>
                <a:latin typeface="Calibri" pitchFamily="34" charset="0"/>
                <a:cs typeface="Calibri" pitchFamily="34" charset="0"/>
              </a:rPr>
              <a:t> </a:t>
            </a:r>
          </a:p>
          <a:p>
            <a:pPr lvl="2"/>
            <a:r>
              <a:rPr lang="en-US" sz="2200" dirty="0" smtClean="0">
                <a:solidFill>
                  <a:schemeClr val="tx1"/>
                </a:solidFill>
                <a:latin typeface="Calibri" pitchFamily="34" charset="0"/>
                <a:cs typeface="Calibri" pitchFamily="34" charset="0"/>
              </a:rPr>
              <a:t>5 to 7 years after chemotherapy</a:t>
            </a:r>
          </a:p>
          <a:p>
            <a:pPr lvl="1"/>
            <a:endParaRPr lang="en-US" sz="2200" dirty="0" smtClean="0"/>
          </a:p>
          <a:p>
            <a:r>
              <a:rPr lang="en-US" sz="2200" dirty="0">
                <a:solidFill>
                  <a:srgbClr val="FF0000"/>
                </a:solidFill>
                <a:latin typeface="Calibri" pitchFamily="34" charset="0"/>
                <a:cs typeface="Calibri" pitchFamily="34" charset="0"/>
              </a:rPr>
              <a:t>Risk factors</a:t>
            </a:r>
          </a:p>
          <a:p>
            <a:pPr lvl="1"/>
            <a:r>
              <a:rPr lang="en-US" sz="2200" dirty="0">
                <a:solidFill>
                  <a:schemeClr val="tx1"/>
                </a:solidFill>
                <a:latin typeface="Calibri" pitchFamily="34" charset="0"/>
                <a:cs typeface="Calibri" pitchFamily="34" charset="0"/>
              </a:rPr>
              <a:t>Large doses </a:t>
            </a:r>
          </a:p>
          <a:p>
            <a:pPr lvl="1"/>
            <a:r>
              <a:rPr lang="en-US" sz="2200" dirty="0">
                <a:solidFill>
                  <a:schemeClr val="tx1"/>
                </a:solidFill>
                <a:latin typeface="Calibri" pitchFamily="34" charset="0"/>
                <a:cs typeface="Calibri" pitchFamily="34" charset="0"/>
              </a:rPr>
              <a:t>Continuous daily dosing</a:t>
            </a:r>
          </a:p>
          <a:p>
            <a:pPr lvl="1"/>
            <a:r>
              <a:rPr lang="en-US" sz="2200" dirty="0">
                <a:solidFill>
                  <a:schemeClr val="tx1"/>
                </a:solidFill>
                <a:latin typeface="Calibri" pitchFamily="34" charset="0"/>
                <a:cs typeface="Calibri" pitchFamily="34" charset="0"/>
              </a:rPr>
              <a:t>Prolonged treatment periods</a:t>
            </a:r>
          </a:p>
          <a:p>
            <a:pPr lvl="1"/>
            <a:r>
              <a:rPr lang="en-US" sz="2200" dirty="0">
                <a:solidFill>
                  <a:schemeClr val="tx1"/>
                </a:solidFill>
                <a:latin typeface="Calibri" pitchFamily="34" charset="0"/>
                <a:cs typeface="Calibri" pitchFamily="34" charset="0"/>
              </a:rPr>
              <a:t>Age older than 40 years</a:t>
            </a:r>
          </a:p>
          <a:p>
            <a:pPr lvl="1"/>
            <a:r>
              <a:rPr lang="en-US" sz="2200" dirty="0">
                <a:solidFill>
                  <a:schemeClr val="tx1"/>
                </a:solidFill>
                <a:latin typeface="Calibri" pitchFamily="34" charset="0"/>
                <a:cs typeface="Calibri" pitchFamily="34" charset="0"/>
              </a:rPr>
              <a:t>Concomitant radiation therapy</a:t>
            </a:r>
          </a:p>
          <a:p>
            <a:pPr lvl="1"/>
            <a:endParaRPr lang="en-US" dirty="0"/>
          </a:p>
        </p:txBody>
      </p:sp>
    </p:spTree>
    <p:extLst>
      <p:ext uri="{BB962C8B-B14F-4D97-AF65-F5344CB8AC3E}">
        <p14:creationId xmlns:p14="http://schemas.microsoft.com/office/powerpoint/2010/main" val="566468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Fertility and Teratogenicity</a:t>
            </a:r>
          </a:p>
        </p:txBody>
      </p:sp>
      <p:sp>
        <p:nvSpPr>
          <p:cNvPr id="3" name="Content Placeholder 2"/>
          <p:cNvSpPr>
            <a:spLocks noGrp="1"/>
          </p:cNvSpPr>
          <p:nvPr>
            <p:ph idx="1"/>
          </p:nvPr>
        </p:nvSpPr>
        <p:spPr/>
        <p:txBody>
          <a:bodyPr/>
          <a:lstStyle/>
          <a:p>
            <a:r>
              <a:rPr lang="en-US" sz="2400" dirty="0" smtClean="0">
                <a:solidFill>
                  <a:schemeClr val="tx1"/>
                </a:solidFill>
                <a:latin typeface="Calibri" pitchFamily="34" charset="0"/>
                <a:cs typeface="Calibri" pitchFamily="34" charset="0"/>
              </a:rPr>
              <a:t>Cyclophosphamide</a:t>
            </a:r>
          </a:p>
          <a:p>
            <a:pPr lvl="1"/>
            <a:r>
              <a:rPr lang="en-US" sz="2400" dirty="0">
                <a:solidFill>
                  <a:schemeClr val="tx1"/>
                </a:solidFill>
                <a:latin typeface="Calibri" pitchFamily="34" charset="0"/>
                <a:cs typeface="Calibri" pitchFamily="34" charset="0"/>
              </a:rPr>
              <a:t>infertility in men and women </a:t>
            </a:r>
            <a:r>
              <a:rPr lang="en-US" sz="2400" dirty="0" smtClean="0">
                <a:solidFill>
                  <a:schemeClr val="tx1"/>
                </a:solidFill>
                <a:latin typeface="Calibri" pitchFamily="34" charset="0"/>
                <a:cs typeface="Calibri" pitchFamily="34" charset="0"/>
              </a:rPr>
              <a:t>and gonadal </a:t>
            </a:r>
            <a:r>
              <a:rPr lang="en-US" sz="2400" dirty="0">
                <a:solidFill>
                  <a:schemeClr val="tx1"/>
                </a:solidFill>
                <a:latin typeface="Calibri" pitchFamily="34" charset="0"/>
                <a:cs typeface="Calibri" pitchFamily="34" charset="0"/>
              </a:rPr>
              <a:t>failure</a:t>
            </a:r>
            <a:endParaRPr lang="en-US" sz="2400" dirty="0" smtClean="0">
              <a:solidFill>
                <a:schemeClr val="tx1"/>
              </a:solidFill>
              <a:latin typeface="Calibri" pitchFamily="34" charset="0"/>
              <a:cs typeface="Calibri" pitchFamily="34" charset="0"/>
            </a:endParaRPr>
          </a:p>
          <a:p>
            <a:r>
              <a:rPr lang="en-US" sz="2400" dirty="0" err="1" smtClean="0">
                <a:solidFill>
                  <a:schemeClr val="tx1"/>
                </a:solidFill>
                <a:latin typeface="Calibri" pitchFamily="34" charset="0"/>
                <a:cs typeface="Calibri" pitchFamily="34" charset="0"/>
              </a:rPr>
              <a:t>Procarbazine</a:t>
            </a:r>
            <a:r>
              <a:rPr lang="en-US" sz="2400" dirty="0" smtClean="0">
                <a:solidFill>
                  <a:schemeClr val="tx1"/>
                </a:solidFill>
                <a:latin typeface="Calibri" pitchFamily="34" charset="0"/>
                <a:cs typeface="Calibri" pitchFamily="34" charset="0"/>
              </a:rPr>
              <a:t> </a:t>
            </a:r>
          </a:p>
          <a:p>
            <a:pPr lvl="1"/>
            <a:r>
              <a:rPr lang="en-US" sz="2400" dirty="0" err="1" smtClean="0">
                <a:solidFill>
                  <a:schemeClr val="tx1"/>
                </a:solidFill>
                <a:latin typeface="Calibri" pitchFamily="34" charset="0"/>
                <a:cs typeface="Calibri" pitchFamily="34" charset="0"/>
              </a:rPr>
              <a:t>Azoospermia</a:t>
            </a:r>
            <a:r>
              <a:rPr lang="en-US" sz="2400" dirty="0" smtClean="0">
                <a:solidFill>
                  <a:schemeClr val="tx1"/>
                </a:solidFill>
                <a:latin typeface="Calibri" pitchFamily="34" charset="0"/>
                <a:cs typeface="Calibri" pitchFamily="34" charset="0"/>
              </a:rPr>
              <a:t>  </a:t>
            </a:r>
            <a:endParaRPr lang="en-US" sz="24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759299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3074" name="Picture 2" descr="C:\Users\user\Desktop\download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7010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68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200" dirty="0">
                <a:latin typeface="+mj-lt"/>
              </a:rPr>
              <a:t>Both patient-related and agent-related factors </a:t>
            </a:r>
            <a:r>
              <a:rPr lang="en-US" sz="3200" dirty="0" smtClean="0">
                <a:latin typeface="+mj-lt"/>
              </a:rPr>
              <a:t>can</a:t>
            </a:r>
            <a:r>
              <a:rPr lang="en-US" sz="3200" dirty="0">
                <a:latin typeface="+mj-lt"/>
              </a:rPr>
              <a:t> </a:t>
            </a:r>
            <a:r>
              <a:rPr lang="en-US" sz="3200" dirty="0" smtClean="0">
                <a:latin typeface="+mj-lt"/>
              </a:rPr>
              <a:t>inﬂuence </a:t>
            </a:r>
            <a:r>
              <a:rPr lang="en-US" sz="3200" dirty="0">
                <a:latin typeface="+mj-lt"/>
              </a:rPr>
              <a:t>the degree of </a:t>
            </a:r>
            <a:r>
              <a:rPr lang="en-US" sz="3200" dirty="0" err="1" smtClean="0">
                <a:latin typeface="+mj-lt"/>
              </a:rPr>
              <a:t>cytopenia</a:t>
            </a:r>
            <a:endParaRPr lang="en-US" sz="3200" dirty="0">
              <a:latin typeface="+mj-lt"/>
            </a:endParaRPr>
          </a:p>
        </p:txBody>
      </p:sp>
      <p:sp>
        <p:nvSpPr>
          <p:cNvPr id="3" name="Content Placeholder 2"/>
          <p:cNvSpPr>
            <a:spLocks noGrp="1"/>
          </p:cNvSpPr>
          <p:nvPr>
            <p:ph idx="1"/>
          </p:nvPr>
        </p:nvSpPr>
        <p:spPr>
          <a:xfrm>
            <a:off x="457200" y="1524000"/>
            <a:ext cx="8229600" cy="4525963"/>
          </a:xfrm>
        </p:spPr>
        <p:txBody>
          <a:bodyPr/>
          <a:lstStyle/>
          <a:p>
            <a:r>
              <a:rPr lang="en-US" sz="2300" dirty="0">
                <a:solidFill>
                  <a:srgbClr val="FF0000"/>
                </a:solidFill>
                <a:latin typeface="+mn-lt"/>
              </a:rPr>
              <a:t>Agent-related </a:t>
            </a:r>
            <a:r>
              <a:rPr lang="en-US" sz="2300" dirty="0" smtClean="0">
                <a:solidFill>
                  <a:srgbClr val="FF0000"/>
                </a:solidFill>
                <a:latin typeface="+mn-lt"/>
              </a:rPr>
              <a:t>factors</a:t>
            </a:r>
          </a:p>
          <a:p>
            <a:pPr marL="514350" indent="-514350">
              <a:buFont typeface="+mj-lt"/>
              <a:buAutoNum type="alphaLcParenR"/>
            </a:pPr>
            <a:r>
              <a:rPr lang="en-US" sz="2300" dirty="0" smtClean="0">
                <a:latin typeface="+mn-lt"/>
              </a:rPr>
              <a:t>Speciﬁc agent</a:t>
            </a:r>
          </a:p>
          <a:p>
            <a:pPr marL="514350" indent="-514350">
              <a:buFont typeface="+mj-lt"/>
              <a:buAutoNum type="alphaLcParenR"/>
            </a:pPr>
            <a:r>
              <a:rPr lang="en-US" sz="2300" dirty="0" smtClean="0">
                <a:latin typeface="+mn-lt"/>
              </a:rPr>
              <a:t>dose</a:t>
            </a:r>
            <a:r>
              <a:rPr lang="en-US" sz="2300" dirty="0">
                <a:latin typeface="+mn-lt"/>
              </a:rPr>
              <a:t> </a:t>
            </a:r>
            <a:r>
              <a:rPr lang="en-US" sz="2300" dirty="0" smtClean="0">
                <a:latin typeface="+mn-lt"/>
              </a:rPr>
              <a:t>intensity</a:t>
            </a:r>
          </a:p>
          <a:p>
            <a:pPr marL="514350" indent="-514350">
              <a:buFont typeface="+mj-lt"/>
              <a:buAutoNum type="alphaLcParenR"/>
            </a:pPr>
            <a:r>
              <a:rPr lang="en-US" sz="2300" dirty="0" smtClean="0">
                <a:latin typeface="+mn-lt"/>
              </a:rPr>
              <a:t>dose density</a:t>
            </a:r>
          </a:p>
          <a:p>
            <a:pPr marL="514350" indent="-514350">
              <a:buFont typeface="+mj-lt"/>
              <a:buAutoNum type="alphaLcParenR"/>
            </a:pPr>
            <a:endParaRPr lang="en-US" sz="2300" dirty="0">
              <a:latin typeface="+mn-lt"/>
            </a:endParaRPr>
          </a:p>
          <a:p>
            <a:r>
              <a:rPr lang="en-US" sz="2300" dirty="0">
                <a:solidFill>
                  <a:srgbClr val="FF0000"/>
                </a:solidFill>
                <a:latin typeface="+mn-lt"/>
              </a:rPr>
              <a:t>Host </a:t>
            </a:r>
            <a:r>
              <a:rPr lang="en-US" sz="2300" dirty="0" smtClean="0">
                <a:solidFill>
                  <a:srgbClr val="FF0000"/>
                </a:solidFill>
                <a:latin typeface="+mn-lt"/>
              </a:rPr>
              <a:t>factors</a:t>
            </a:r>
          </a:p>
          <a:p>
            <a:pPr marL="457200" indent="-457200">
              <a:buFont typeface="+mj-lt"/>
              <a:buAutoNum type="alphaLcParenR"/>
            </a:pPr>
            <a:r>
              <a:rPr lang="en-US" sz="2300" dirty="0">
                <a:latin typeface="+mn-lt"/>
              </a:rPr>
              <a:t>Patient </a:t>
            </a:r>
            <a:r>
              <a:rPr lang="en-US" sz="2300" dirty="0" smtClean="0">
                <a:latin typeface="+mn-lt"/>
              </a:rPr>
              <a:t>age</a:t>
            </a:r>
          </a:p>
          <a:p>
            <a:pPr marL="457200" indent="-457200">
              <a:buFont typeface="+mj-lt"/>
              <a:buAutoNum type="alphaLcParenR"/>
            </a:pPr>
            <a:r>
              <a:rPr lang="en-US" sz="2300" dirty="0">
                <a:latin typeface="+mn-lt"/>
              </a:rPr>
              <a:t>Bone marrow </a:t>
            </a:r>
            <a:r>
              <a:rPr lang="en-US" sz="2300" dirty="0" smtClean="0">
                <a:latin typeface="+mn-lt"/>
              </a:rPr>
              <a:t>reserve</a:t>
            </a:r>
          </a:p>
          <a:p>
            <a:pPr marL="457200" indent="-457200">
              <a:buFont typeface="+mj-lt"/>
              <a:buAutoNum type="alphaLcParenR"/>
            </a:pPr>
            <a:r>
              <a:rPr lang="en-US" sz="2300" dirty="0">
                <a:latin typeface="+mn-lt"/>
              </a:rPr>
              <a:t>The degree of myelosuppression from previous </a:t>
            </a:r>
            <a:r>
              <a:rPr lang="en-US" sz="2300" dirty="0" smtClean="0">
                <a:latin typeface="+mn-lt"/>
              </a:rPr>
              <a:t>cytotoxic chemotherapy</a:t>
            </a:r>
            <a:r>
              <a:rPr lang="en-US" sz="2300" dirty="0">
                <a:latin typeface="+mn-lt"/>
              </a:rPr>
              <a:t>, radiation therapy, or </a:t>
            </a:r>
            <a:r>
              <a:rPr lang="en-US" sz="2300" dirty="0" smtClean="0">
                <a:latin typeface="+mn-lt"/>
              </a:rPr>
              <a:t>both</a:t>
            </a:r>
          </a:p>
          <a:p>
            <a:pPr marL="457200" indent="-457200">
              <a:buFont typeface="+mj-lt"/>
              <a:buAutoNum type="alphaLcParenR"/>
            </a:pPr>
            <a:r>
              <a:rPr lang="en-US" sz="2300" dirty="0">
                <a:latin typeface="+mn-lt"/>
              </a:rPr>
              <a:t>The ability of the liver or kidney to metabolize and </a:t>
            </a:r>
            <a:r>
              <a:rPr lang="en-US" sz="2300" dirty="0" smtClean="0">
                <a:latin typeface="+mn-lt"/>
              </a:rPr>
              <a:t>excrete the </a:t>
            </a:r>
            <a:r>
              <a:rPr lang="en-US" sz="2300" dirty="0">
                <a:latin typeface="+mn-lt"/>
              </a:rPr>
              <a:t>compounds administered. </a:t>
            </a:r>
          </a:p>
        </p:txBody>
      </p:sp>
    </p:spTree>
    <p:extLst>
      <p:ext uri="{BB962C8B-B14F-4D97-AF65-F5344CB8AC3E}">
        <p14:creationId xmlns:p14="http://schemas.microsoft.com/office/powerpoint/2010/main" val="214608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just"/>
            <a:r>
              <a:rPr lang="en-US" altLang="en-US" sz="2400" dirty="0">
                <a:latin typeface="+mj-lt"/>
              </a:rPr>
              <a:t>With most </a:t>
            </a:r>
            <a:r>
              <a:rPr lang="en-US" altLang="en-US" sz="2400" dirty="0" err="1">
                <a:latin typeface="+mj-lt"/>
              </a:rPr>
              <a:t>myelosuppressive</a:t>
            </a:r>
            <a:r>
              <a:rPr lang="en-US" altLang="en-US" sz="2400" dirty="0">
                <a:latin typeface="+mj-lt"/>
              </a:rPr>
              <a:t> agents, the patient's WBC and platelet counts begin to fall within 5 to 7 days of cytotoxic therapy administration, reach a nadir within 7 to 10 days, and recover within 14 to 26 days.</a:t>
            </a:r>
          </a:p>
          <a:p>
            <a:endParaRPr lang="en-US" dirty="0" smtClean="0"/>
          </a:p>
          <a:p>
            <a:pPr marL="457200" indent="-457200">
              <a:buFont typeface="+mj-lt"/>
              <a:buAutoNum type="alphaLcParenR"/>
            </a:pPr>
            <a:r>
              <a:rPr lang="fr-CA" altLang="en-US" sz="2400" dirty="0">
                <a:latin typeface="+mj-lt"/>
              </a:rPr>
              <a:t>Dose </a:t>
            </a:r>
            <a:r>
              <a:rPr lang="fr-CA" altLang="en-US" sz="2400" dirty="0" err="1">
                <a:latin typeface="+mj-lt"/>
              </a:rPr>
              <a:t>reduction</a:t>
            </a:r>
            <a:endParaRPr lang="fr-CA" altLang="en-US" sz="2400" dirty="0">
              <a:latin typeface="+mj-lt"/>
            </a:endParaRPr>
          </a:p>
          <a:p>
            <a:pPr marL="457200" indent="-457200">
              <a:buFont typeface="+mj-lt"/>
              <a:buAutoNum type="alphaLcParenR"/>
            </a:pPr>
            <a:r>
              <a:rPr lang="en-US" sz="2400" dirty="0">
                <a:latin typeface="+mj-lt"/>
              </a:rPr>
              <a:t>CSFs</a:t>
            </a:r>
          </a:p>
          <a:p>
            <a:pPr lvl="1"/>
            <a:r>
              <a:rPr lang="fr-CA" altLang="en-US" sz="2400" dirty="0" err="1">
                <a:latin typeface="+mj-lt"/>
              </a:rPr>
              <a:t>Filgrastim</a:t>
            </a:r>
            <a:endParaRPr lang="fr-CA" altLang="en-US" sz="2400" dirty="0">
              <a:latin typeface="+mj-lt"/>
            </a:endParaRPr>
          </a:p>
          <a:p>
            <a:pPr lvl="1"/>
            <a:r>
              <a:rPr lang="en-US" sz="2400" dirty="0" err="1">
                <a:latin typeface="+mj-lt"/>
              </a:rPr>
              <a:t>Pegfilgrastim</a:t>
            </a:r>
            <a:r>
              <a:rPr lang="en-US" sz="2400" dirty="0">
                <a:latin typeface="+mj-lt"/>
              </a:rPr>
              <a:t> </a:t>
            </a:r>
            <a:endParaRPr lang="fr-CA" altLang="en-US" sz="2400" dirty="0">
              <a:latin typeface="+mj-lt"/>
            </a:endParaRPr>
          </a:p>
          <a:p>
            <a:endParaRPr lang="en-US" dirty="0"/>
          </a:p>
        </p:txBody>
      </p:sp>
    </p:spTree>
    <p:extLst>
      <p:ext uri="{BB962C8B-B14F-4D97-AF65-F5344CB8AC3E}">
        <p14:creationId xmlns:p14="http://schemas.microsoft.com/office/powerpoint/2010/main" val="149644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altLang="en-US" dirty="0" err="1" smtClean="0">
                <a:latin typeface="+mj-lt"/>
              </a:rPr>
              <a:t>Dosing</a:t>
            </a:r>
            <a:r>
              <a:rPr lang="fr-CA" altLang="en-US" dirty="0" smtClean="0">
                <a:latin typeface="+mj-lt"/>
              </a:rPr>
              <a:t> of </a:t>
            </a:r>
            <a:r>
              <a:rPr lang="fr-CA" altLang="en-US" dirty="0" err="1" smtClean="0">
                <a:latin typeface="+mj-lt"/>
              </a:rPr>
              <a:t>CSFs</a:t>
            </a:r>
            <a:endParaRPr lang="fr-CA" altLang="en-US" dirty="0" smtClean="0">
              <a:latin typeface="+mj-lt"/>
            </a:endParaRPr>
          </a:p>
        </p:txBody>
      </p:sp>
      <p:sp>
        <p:nvSpPr>
          <p:cNvPr id="5123" name="Espace réservé du contenu 2"/>
          <p:cNvSpPr>
            <a:spLocks noGrp="1"/>
          </p:cNvSpPr>
          <p:nvPr>
            <p:ph idx="1"/>
          </p:nvPr>
        </p:nvSpPr>
        <p:spPr>
          <a:xfrm>
            <a:off x="457200" y="1676400"/>
            <a:ext cx="8229600" cy="4824413"/>
          </a:xfrm>
        </p:spPr>
        <p:txBody>
          <a:bodyPr/>
          <a:lstStyle/>
          <a:p>
            <a:r>
              <a:rPr lang="en-US" altLang="en-US" sz="2200" b="1" dirty="0" err="1" smtClean="0">
                <a:latin typeface="+mj-lt"/>
              </a:rPr>
              <a:t>Filgrastim</a:t>
            </a:r>
            <a:r>
              <a:rPr lang="en-US" altLang="en-US" sz="2200" dirty="0" smtClean="0">
                <a:latin typeface="+mj-lt"/>
              </a:rPr>
              <a:t>   </a:t>
            </a:r>
          </a:p>
          <a:p>
            <a:pPr lvl="1"/>
            <a:r>
              <a:rPr lang="en-US" altLang="en-US" sz="2200" dirty="0" smtClean="0">
                <a:latin typeface="+mj-lt"/>
              </a:rPr>
              <a:t>5 mcg/ kg/ day as a single daily SC injection</a:t>
            </a:r>
          </a:p>
          <a:p>
            <a:r>
              <a:rPr lang="en-US" altLang="en-US" sz="2200" b="1" dirty="0" err="1" smtClean="0">
                <a:latin typeface="+mj-lt"/>
              </a:rPr>
              <a:t>Pegfilgrastim</a:t>
            </a:r>
            <a:r>
              <a:rPr lang="en-US" altLang="en-US" sz="2200" b="1" dirty="0" smtClean="0">
                <a:latin typeface="+mj-lt"/>
              </a:rPr>
              <a:t> </a:t>
            </a:r>
            <a:r>
              <a:rPr lang="en-US" altLang="en-US" sz="2200" dirty="0" smtClean="0">
                <a:latin typeface="+mj-lt"/>
              </a:rPr>
              <a:t> </a:t>
            </a:r>
          </a:p>
          <a:p>
            <a:pPr lvl="1"/>
            <a:r>
              <a:rPr lang="en-US" altLang="en-US" sz="2200" dirty="0" smtClean="0">
                <a:latin typeface="+mj-lt"/>
              </a:rPr>
              <a:t>Once per cycle as 6 mg SC in adult patients regardless of patient weight</a:t>
            </a:r>
          </a:p>
          <a:p>
            <a:pPr marL="457200" lvl="1" indent="0">
              <a:buNone/>
            </a:pPr>
            <a:endParaRPr lang="en-US" altLang="en-US" sz="2200" dirty="0" smtClean="0">
              <a:latin typeface="+mj-lt"/>
            </a:endParaRPr>
          </a:p>
          <a:p>
            <a:r>
              <a:rPr lang="en-US" altLang="en-US" sz="2200" b="1" dirty="0" smtClean="0">
                <a:latin typeface="+mj-lt"/>
              </a:rPr>
              <a:t>Discontinue</a:t>
            </a:r>
            <a:r>
              <a:rPr lang="en-US" altLang="en-US" sz="2200" dirty="0" smtClean="0">
                <a:latin typeface="+mj-lt"/>
              </a:rPr>
              <a:t> the CSF when the neutrophil count reaches </a:t>
            </a:r>
            <a:r>
              <a:rPr lang="en-US" altLang="en-US" sz="2200" b="1" dirty="0" smtClean="0">
                <a:latin typeface="+mj-lt"/>
              </a:rPr>
              <a:t>2,000</a:t>
            </a:r>
            <a:r>
              <a:rPr lang="en-US" altLang="en-US" sz="2200" dirty="0" smtClean="0">
                <a:latin typeface="+mj-lt"/>
              </a:rPr>
              <a:t> to </a:t>
            </a:r>
            <a:r>
              <a:rPr lang="en-US" altLang="en-US" sz="2200" b="1" dirty="0" smtClean="0">
                <a:latin typeface="+mj-lt"/>
              </a:rPr>
              <a:t>4,000 </a:t>
            </a:r>
            <a:r>
              <a:rPr lang="en-US" altLang="en-US" sz="2200" dirty="0" smtClean="0">
                <a:latin typeface="+mj-lt"/>
              </a:rPr>
              <a:t>cell/µL</a:t>
            </a:r>
          </a:p>
          <a:p>
            <a:endParaRPr lang="en-US" altLang="en-US" sz="2200" dirty="0">
              <a:latin typeface="+mj-lt"/>
            </a:endParaRPr>
          </a:p>
          <a:p>
            <a:r>
              <a:rPr lang="en-US" altLang="en-US" sz="2200" b="1" dirty="0">
                <a:solidFill>
                  <a:srgbClr val="FF0000"/>
                </a:solidFill>
                <a:latin typeface="+mj-lt"/>
              </a:rPr>
              <a:t>Bone pain </a:t>
            </a:r>
            <a:r>
              <a:rPr lang="en-US" altLang="en-US" sz="2200" dirty="0">
                <a:latin typeface="+mj-lt"/>
              </a:rPr>
              <a:t>(in </a:t>
            </a:r>
            <a:r>
              <a:rPr lang="en-US" altLang="en-US" sz="2200" dirty="0">
                <a:solidFill>
                  <a:srgbClr val="FF0000"/>
                </a:solidFill>
                <a:latin typeface="+mj-lt"/>
              </a:rPr>
              <a:t>sternum</a:t>
            </a:r>
            <a:r>
              <a:rPr lang="en-US" altLang="en-US" sz="2200" dirty="0">
                <a:latin typeface="+mj-lt"/>
              </a:rPr>
              <a:t> and </a:t>
            </a:r>
            <a:r>
              <a:rPr lang="en-US" altLang="en-US" sz="2200" dirty="0">
                <a:solidFill>
                  <a:srgbClr val="FF0000"/>
                </a:solidFill>
                <a:latin typeface="+mj-lt"/>
              </a:rPr>
              <a:t>pelvic</a:t>
            </a:r>
            <a:r>
              <a:rPr lang="en-US" altLang="en-US" sz="2200" dirty="0">
                <a:latin typeface="+mj-lt"/>
              </a:rPr>
              <a:t> region) is most commonly experienced when patients begin to recover peripheral blood cells after their </a:t>
            </a:r>
            <a:r>
              <a:rPr lang="en-US" altLang="en-US" sz="2200" dirty="0" smtClean="0">
                <a:latin typeface="+mj-lt"/>
              </a:rPr>
              <a:t>nadir (</a:t>
            </a:r>
            <a:r>
              <a:rPr lang="en-US" sz="2200" dirty="0" smtClean="0">
                <a:latin typeface="+mj-lt"/>
              </a:rPr>
              <a:t>Usually </a:t>
            </a:r>
            <a:r>
              <a:rPr lang="en-US" sz="2200" dirty="0">
                <a:latin typeface="+mj-lt"/>
              </a:rPr>
              <a:t>is relieved with </a:t>
            </a:r>
            <a:r>
              <a:rPr lang="en-US" sz="2200" b="1" dirty="0">
                <a:solidFill>
                  <a:srgbClr val="00B0F0"/>
                </a:solidFill>
                <a:latin typeface="+mj-lt"/>
              </a:rPr>
              <a:t>analgesic </a:t>
            </a:r>
            <a:r>
              <a:rPr lang="en-US" sz="2200" b="1" dirty="0" smtClean="0">
                <a:solidFill>
                  <a:srgbClr val="00B0F0"/>
                </a:solidFill>
                <a:latin typeface="+mj-lt"/>
              </a:rPr>
              <a:t>agents</a:t>
            </a:r>
            <a:r>
              <a:rPr lang="en-US" sz="2200" dirty="0" smtClean="0">
                <a:latin typeface="+mj-lt"/>
              </a:rPr>
              <a:t>)</a:t>
            </a:r>
            <a:endParaRPr lang="fr-CA" altLang="en-US" sz="2200" dirty="0">
              <a:latin typeface="+mj-lt"/>
            </a:endParaRPr>
          </a:p>
          <a:p>
            <a:endParaRPr lang="fr-CA" altLang="en-US" sz="2400" dirty="0" smtClean="0">
              <a:latin typeface="+mj-lt"/>
            </a:endParaRPr>
          </a:p>
        </p:txBody>
      </p:sp>
    </p:spTree>
    <p:extLst>
      <p:ext uri="{BB962C8B-B14F-4D97-AF65-F5344CB8AC3E}">
        <p14:creationId xmlns:p14="http://schemas.microsoft.com/office/powerpoint/2010/main" val="1022588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altLang="en-US" dirty="0" err="1" smtClean="0">
                <a:solidFill>
                  <a:schemeClr val="bg1"/>
                </a:solidFill>
                <a:latin typeface="+mj-lt"/>
              </a:rPr>
              <a:t>Thrombocytopenia</a:t>
            </a:r>
            <a:endParaRPr lang="fr-CA" altLang="en-US" dirty="0" smtClean="0">
              <a:solidFill>
                <a:schemeClr val="bg1"/>
              </a:solidFill>
              <a:latin typeface="+mj-lt"/>
            </a:endParaRPr>
          </a:p>
        </p:txBody>
      </p:sp>
      <p:sp>
        <p:nvSpPr>
          <p:cNvPr id="5123" name="Espace réservé du contenu 2"/>
          <p:cNvSpPr>
            <a:spLocks noGrp="1"/>
          </p:cNvSpPr>
          <p:nvPr>
            <p:ph idx="1"/>
          </p:nvPr>
        </p:nvSpPr>
        <p:spPr>
          <a:xfrm>
            <a:off x="457200" y="2500312"/>
            <a:ext cx="8229600" cy="4357688"/>
          </a:xfrm>
        </p:spPr>
        <p:txBody>
          <a:bodyPr/>
          <a:lstStyle/>
          <a:p>
            <a:r>
              <a:rPr lang="fr-CA" altLang="en-US" sz="2400" dirty="0" err="1" smtClean="0">
                <a:latin typeface="+mj-lt"/>
              </a:rPr>
              <a:t>Oprelvekin</a:t>
            </a:r>
            <a:endParaRPr lang="fr-CA" altLang="en-US" sz="2400" dirty="0" smtClean="0">
              <a:latin typeface="+mj-lt"/>
            </a:endParaRPr>
          </a:p>
          <a:p>
            <a:pPr lvl="1"/>
            <a:r>
              <a:rPr lang="en-US" sz="2400" dirty="0">
                <a:latin typeface="+mj-lt"/>
              </a:rPr>
              <a:t>50 mcg/kg/day SC until </a:t>
            </a:r>
            <a:r>
              <a:rPr lang="en-US" sz="2400" dirty="0" smtClean="0">
                <a:latin typeface="+mj-lt"/>
              </a:rPr>
              <a:t>the </a:t>
            </a:r>
            <a:r>
              <a:rPr lang="en-US" sz="2400" dirty="0" err="1" smtClean="0">
                <a:latin typeface="+mj-lt"/>
              </a:rPr>
              <a:t>postnadir</a:t>
            </a:r>
            <a:r>
              <a:rPr lang="en-US" sz="2400" dirty="0" smtClean="0">
                <a:latin typeface="+mj-lt"/>
              </a:rPr>
              <a:t> </a:t>
            </a:r>
            <a:r>
              <a:rPr lang="en-US" sz="2400" dirty="0">
                <a:latin typeface="+mj-lt"/>
              </a:rPr>
              <a:t>platelet count is greater than 50,000 </a:t>
            </a:r>
            <a:r>
              <a:rPr lang="en-US" sz="2400" dirty="0" smtClean="0">
                <a:latin typeface="+mj-lt"/>
              </a:rPr>
              <a:t>cells/µL or </a:t>
            </a:r>
            <a:r>
              <a:rPr lang="en-US" sz="2400" dirty="0">
                <a:latin typeface="+mj-lt"/>
              </a:rPr>
              <a:t>up </a:t>
            </a:r>
            <a:r>
              <a:rPr lang="en-US" sz="2400" dirty="0" smtClean="0">
                <a:latin typeface="+mj-lt"/>
              </a:rPr>
              <a:t>to 21 </a:t>
            </a:r>
            <a:r>
              <a:rPr lang="en-US" sz="2400" dirty="0">
                <a:latin typeface="+mj-lt"/>
              </a:rPr>
              <a:t>days </a:t>
            </a:r>
            <a:r>
              <a:rPr lang="en-US" sz="2400" dirty="0" smtClean="0">
                <a:latin typeface="+mj-lt"/>
              </a:rPr>
              <a:t>after </a:t>
            </a:r>
            <a:r>
              <a:rPr lang="en-US" sz="2400" dirty="0">
                <a:latin typeface="+mj-lt"/>
              </a:rPr>
              <a:t>chemotherapy</a:t>
            </a:r>
            <a:r>
              <a:rPr lang="en-US" sz="2400" dirty="0" smtClean="0">
                <a:latin typeface="+mj-lt"/>
              </a:rPr>
              <a:t>.</a:t>
            </a:r>
          </a:p>
          <a:p>
            <a:pPr lvl="1"/>
            <a:endParaRPr lang="fr-CA" altLang="en-US" sz="2400" dirty="0" smtClean="0">
              <a:latin typeface="+mj-lt"/>
            </a:endParaRPr>
          </a:p>
          <a:p>
            <a:pPr lvl="1"/>
            <a:r>
              <a:rPr lang="fr-CA" altLang="en-US" sz="2400" dirty="0" err="1" smtClean="0">
                <a:latin typeface="+mj-lt"/>
              </a:rPr>
              <a:t>peripheral</a:t>
            </a:r>
            <a:r>
              <a:rPr lang="fr-CA" altLang="en-US" sz="2400" dirty="0" smtClean="0">
                <a:latin typeface="+mj-lt"/>
              </a:rPr>
              <a:t> </a:t>
            </a:r>
            <a:r>
              <a:rPr lang="fr-CA" altLang="en-US" sz="2400" dirty="0" err="1" smtClean="0">
                <a:latin typeface="+mj-lt"/>
              </a:rPr>
              <a:t>edema</a:t>
            </a:r>
            <a:r>
              <a:rPr lang="fr-CA" altLang="en-US" sz="2400" dirty="0" smtClean="0">
                <a:latin typeface="+mj-lt"/>
              </a:rPr>
              <a:t>, </a:t>
            </a:r>
            <a:r>
              <a:rPr lang="fr-CA" altLang="en-US" sz="2400" dirty="0" err="1" smtClean="0">
                <a:latin typeface="+mj-lt"/>
              </a:rPr>
              <a:t>dyspnea</a:t>
            </a:r>
            <a:r>
              <a:rPr lang="fr-CA" altLang="en-US" sz="2400" dirty="0" smtClean="0">
                <a:latin typeface="+mj-lt"/>
              </a:rPr>
              <a:t>, and pleural effusions</a:t>
            </a:r>
          </a:p>
          <a:p>
            <a:pPr lvl="1"/>
            <a:endParaRPr lang="fr-CA" altLang="en-US" sz="2400" dirty="0">
              <a:latin typeface="+mj-lt"/>
            </a:endParaRPr>
          </a:p>
          <a:p>
            <a:pPr lvl="1"/>
            <a:r>
              <a:rPr lang="en-US" sz="2400" dirty="0">
                <a:latin typeface="+mj-lt"/>
              </a:rPr>
              <a:t>only about 20% of patients respond to </a:t>
            </a:r>
            <a:r>
              <a:rPr lang="en-US" sz="2400" dirty="0" err="1">
                <a:latin typeface="+mj-lt"/>
              </a:rPr>
              <a:t>oprelvekin</a:t>
            </a:r>
            <a:endParaRPr lang="fr-CA" altLang="en-US" sz="2400" dirty="0" smtClean="0">
              <a:latin typeface="+mj-lt"/>
            </a:endParaRPr>
          </a:p>
        </p:txBody>
      </p:sp>
      <p:pic>
        <p:nvPicPr>
          <p:cNvPr id="2150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0"/>
            <a:ext cx="2844800" cy="28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831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Theme3">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128</Template>
  <TotalTime>4506</TotalTime>
  <Words>3432</Words>
  <Application>Microsoft Office PowerPoint</Application>
  <PresentationFormat>On-screen Show (4:3)</PresentationFormat>
  <Paragraphs>470</Paragraphs>
  <Slides>55</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Calibri</vt:lpstr>
      <vt:lpstr>Wingdings 3</vt:lpstr>
      <vt:lpstr>Times New Roman</vt:lpstr>
      <vt:lpstr>Gill Sans MT</vt:lpstr>
      <vt:lpstr>Candara</vt:lpstr>
      <vt:lpstr>128</vt:lpstr>
      <vt:lpstr>Urban Pop</vt:lpstr>
      <vt:lpstr>Theme3</vt:lpstr>
      <vt:lpstr>Adverse Effects of Chemotherapy  </vt:lpstr>
      <vt:lpstr>Classification </vt:lpstr>
      <vt:lpstr>Common and acute toxicities </vt:lpstr>
      <vt:lpstr>Hematologic Toxicities</vt:lpstr>
      <vt:lpstr>Myelosuppression</vt:lpstr>
      <vt:lpstr>Both patient-related and agent-related factors can inﬂuence the degree of cytopenia</vt:lpstr>
      <vt:lpstr>PowerPoint Presentation</vt:lpstr>
      <vt:lpstr>Dosing of CSFs</vt:lpstr>
      <vt:lpstr>Thrombocytopenia</vt:lpstr>
      <vt:lpstr>Anemia and erythropoietin</vt:lpstr>
      <vt:lpstr>Recombinant human erythropoietin</vt:lpstr>
      <vt:lpstr>THROMBOTIC EVENTS</vt:lpstr>
      <vt:lpstr>Gastrointestinal Tract Toxicities</vt:lpstr>
      <vt:lpstr>Nausea and vomiting</vt:lpstr>
      <vt:lpstr>Risk factors</vt:lpstr>
      <vt:lpstr>Emetogenicity of agents</vt:lpstr>
      <vt:lpstr>Treatment</vt:lpstr>
      <vt:lpstr>COMPLICATIONS OF THE ORAL CAVITY</vt:lpstr>
      <vt:lpstr>PowerPoint Presentation</vt:lpstr>
      <vt:lpstr>mucositis</vt:lpstr>
      <vt:lpstr>PowerPoint Presentation</vt:lpstr>
      <vt:lpstr>Treatment</vt:lpstr>
      <vt:lpstr>Prevention</vt:lpstr>
      <vt:lpstr>XEROSTOMIA (Dry mouth)</vt:lpstr>
      <vt:lpstr>management</vt:lpstr>
      <vt:lpstr>LOWER GASTROINTESTINAL TRACT COMPLICATIONS</vt:lpstr>
      <vt:lpstr>DIARRHEA</vt:lpstr>
      <vt:lpstr>Dermatologic toxicities</vt:lpstr>
      <vt:lpstr>Alopecia </vt:lpstr>
      <vt:lpstr>NAIL CHANGES</vt:lpstr>
      <vt:lpstr>DERMATOLOGIC PIGMENT CHANGES</vt:lpstr>
      <vt:lpstr>Hand-foot syndrome acral erythema or the palmar-plantar erythrodysesthesia </vt:lpstr>
      <vt:lpstr>Irritant and vesicant reactions</vt:lpstr>
      <vt:lpstr>Management </vt:lpstr>
      <vt:lpstr>PowerPoint Presentation</vt:lpstr>
      <vt:lpstr>SPECIFIC ORGAN TOXICITIES</vt:lpstr>
      <vt:lpstr>Neurotoxicity</vt:lpstr>
      <vt:lpstr>Peripheral neuropathy</vt:lpstr>
      <vt:lpstr>Peripheral neuropathy</vt:lpstr>
      <vt:lpstr>Oxaliplatin</vt:lpstr>
      <vt:lpstr>Cranial nerve toxicity</vt:lpstr>
      <vt:lpstr>Autonomic neuropathy</vt:lpstr>
      <vt:lpstr>Cardiotoxicity</vt:lpstr>
      <vt:lpstr>Trastuzumab</vt:lpstr>
      <vt:lpstr>Nephrotoxicity</vt:lpstr>
      <vt:lpstr>Prevention </vt:lpstr>
      <vt:lpstr>Proteinuria</vt:lpstr>
      <vt:lpstr>Acute Tubular Obstruction</vt:lpstr>
      <vt:lpstr>Hemorrhagic Cystitis</vt:lpstr>
      <vt:lpstr>Pulmonary Toxicities</vt:lpstr>
      <vt:lpstr>Hepatotoxicity</vt:lpstr>
      <vt:lpstr>PowerPoint Presentation</vt:lpstr>
      <vt:lpstr> Second malignancies </vt:lpstr>
      <vt:lpstr>Fertility and Teratogenicity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Zahra Jahangard</dc:creator>
  <cp:lastModifiedBy>Saba</cp:lastModifiedBy>
  <cp:revision>184</cp:revision>
  <dcterms:created xsi:type="dcterms:W3CDTF">2013-12-27T06:50:10Z</dcterms:created>
  <dcterms:modified xsi:type="dcterms:W3CDTF">2016-12-17T08:43:41Z</dcterms:modified>
</cp:coreProperties>
</file>